
<file path=[Content_Types].xml><?xml version="1.0" encoding="utf-8"?>
<Types xmlns="http://schemas.openxmlformats.org/package/2006/content-types">
  <Default Extension="jpeg" ContentType="image/jpe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C9322B-0815-D147-897E-EC85BA7A078D}" v="47" dt="2025-09-25T05:38:36.296"/>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8"/>
  </p:normalViewPr>
  <p:slideViewPr>
    <p:cSldViewPr snapToGrid="0">
      <p:cViewPr varScale="1">
        <p:scale>
          <a:sx n="106" d="100"/>
          <a:sy n="106" d="100"/>
        </p:scale>
        <p:origin x="1336" y="4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jpe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5C47080-95B2-92B5-A074-ECC4325888DD}"/>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C5400DB4-4FE3-49B9-070D-5077025AEE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4369B04D-7070-F6ED-5D08-58C055B894B9}"/>
              </a:ext>
            </a:extLst>
          </p:cNvPr>
          <p:cNvSpPr>
            <a:spLocks noGrp="1"/>
          </p:cNvSpPr>
          <p:nvPr>
            <p:ph type="dt" sz="half" idx="10"/>
          </p:nvPr>
        </p:nvSpPr>
        <p:spPr/>
        <p:txBody>
          <a:bodyPr/>
          <a:lstStyle/>
          <a:p>
            <a:fld id="{DADBBF16-1FC4-AA45-8705-E3993CAC84A5}" type="datetimeFigureOut">
              <a:rPr kumimoji="1" lang="ja-JP" altLang="en-US" smtClean="0"/>
              <a:t>2025/9/25</a:t>
            </a:fld>
            <a:endParaRPr kumimoji="1" lang="ja-JP" altLang="en-US"/>
          </a:p>
        </p:txBody>
      </p:sp>
      <p:sp>
        <p:nvSpPr>
          <p:cNvPr id="5" name="フッター プレースホルダー 4">
            <a:extLst>
              <a:ext uri="{FF2B5EF4-FFF2-40B4-BE49-F238E27FC236}">
                <a16:creationId xmlns:a16="http://schemas.microsoft.com/office/drawing/2014/main" id="{3113AA08-00DD-D454-A9A2-D52ED1D4093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20DD689-51D4-3362-61D5-5902158852F2}"/>
              </a:ext>
            </a:extLst>
          </p:cNvPr>
          <p:cNvSpPr>
            <a:spLocks noGrp="1"/>
          </p:cNvSpPr>
          <p:nvPr>
            <p:ph type="sldNum" sz="quarter" idx="12"/>
          </p:nvPr>
        </p:nvSpPr>
        <p:spPr/>
        <p:txBody>
          <a:bodyPr/>
          <a:lstStyle/>
          <a:p>
            <a:fld id="{E31490D0-7354-5140-A085-671D6A86B403}" type="slidenum">
              <a:rPr kumimoji="1" lang="ja-JP" altLang="en-US" smtClean="0"/>
              <a:t>‹#›</a:t>
            </a:fld>
            <a:endParaRPr kumimoji="1" lang="ja-JP" altLang="en-US"/>
          </a:p>
        </p:txBody>
      </p:sp>
    </p:spTree>
    <p:extLst>
      <p:ext uri="{BB962C8B-B14F-4D97-AF65-F5344CB8AC3E}">
        <p14:creationId xmlns:p14="http://schemas.microsoft.com/office/powerpoint/2010/main" val="4103841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2D189BC-8957-831D-AD12-84AD21C0893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62D91EC-7B4A-7689-3EA9-FD0E22DC51EA}"/>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4F8F7F1-1165-38B8-07D8-79DD6C68507E}"/>
              </a:ext>
            </a:extLst>
          </p:cNvPr>
          <p:cNvSpPr>
            <a:spLocks noGrp="1"/>
          </p:cNvSpPr>
          <p:nvPr>
            <p:ph type="dt" sz="half" idx="10"/>
          </p:nvPr>
        </p:nvSpPr>
        <p:spPr/>
        <p:txBody>
          <a:bodyPr/>
          <a:lstStyle/>
          <a:p>
            <a:fld id="{DADBBF16-1FC4-AA45-8705-E3993CAC84A5}" type="datetimeFigureOut">
              <a:rPr kumimoji="1" lang="ja-JP" altLang="en-US" smtClean="0"/>
              <a:t>2025/9/25</a:t>
            </a:fld>
            <a:endParaRPr kumimoji="1" lang="ja-JP" altLang="en-US"/>
          </a:p>
        </p:txBody>
      </p:sp>
      <p:sp>
        <p:nvSpPr>
          <p:cNvPr id="5" name="フッター プレースホルダー 4">
            <a:extLst>
              <a:ext uri="{FF2B5EF4-FFF2-40B4-BE49-F238E27FC236}">
                <a16:creationId xmlns:a16="http://schemas.microsoft.com/office/drawing/2014/main" id="{C96AE32C-5830-ACDA-2B01-7C880EB2719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110A31E-06C1-DE8E-7E1F-9B922454C8E4}"/>
              </a:ext>
            </a:extLst>
          </p:cNvPr>
          <p:cNvSpPr>
            <a:spLocks noGrp="1"/>
          </p:cNvSpPr>
          <p:nvPr>
            <p:ph type="sldNum" sz="quarter" idx="12"/>
          </p:nvPr>
        </p:nvSpPr>
        <p:spPr/>
        <p:txBody>
          <a:bodyPr/>
          <a:lstStyle/>
          <a:p>
            <a:fld id="{E31490D0-7354-5140-A085-671D6A86B403}" type="slidenum">
              <a:rPr kumimoji="1" lang="ja-JP" altLang="en-US" smtClean="0"/>
              <a:t>‹#›</a:t>
            </a:fld>
            <a:endParaRPr kumimoji="1" lang="ja-JP" altLang="en-US"/>
          </a:p>
        </p:txBody>
      </p:sp>
    </p:spTree>
    <p:extLst>
      <p:ext uri="{BB962C8B-B14F-4D97-AF65-F5344CB8AC3E}">
        <p14:creationId xmlns:p14="http://schemas.microsoft.com/office/powerpoint/2010/main" val="3127297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FD8EAD-2A2C-8453-C483-7F8CC69DEC2F}"/>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D5A7154-7654-6D47-E308-1DA05ECC6BB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AA692BFF-DCCD-B151-61E7-57ABF1232DEA}"/>
              </a:ext>
            </a:extLst>
          </p:cNvPr>
          <p:cNvSpPr>
            <a:spLocks noGrp="1"/>
          </p:cNvSpPr>
          <p:nvPr>
            <p:ph type="dt" sz="half" idx="10"/>
          </p:nvPr>
        </p:nvSpPr>
        <p:spPr/>
        <p:txBody>
          <a:bodyPr/>
          <a:lstStyle/>
          <a:p>
            <a:fld id="{DADBBF16-1FC4-AA45-8705-E3993CAC84A5}" type="datetimeFigureOut">
              <a:rPr kumimoji="1" lang="ja-JP" altLang="en-US" smtClean="0"/>
              <a:t>2025/9/25</a:t>
            </a:fld>
            <a:endParaRPr kumimoji="1" lang="ja-JP" altLang="en-US"/>
          </a:p>
        </p:txBody>
      </p:sp>
      <p:sp>
        <p:nvSpPr>
          <p:cNvPr id="5" name="フッター プレースホルダー 4">
            <a:extLst>
              <a:ext uri="{FF2B5EF4-FFF2-40B4-BE49-F238E27FC236}">
                <a16:creationId xmlns:a16="http://schemas.microsoft.com/office/drawing/2014/main" id="{40830A08-C15B-354C-7917-4B290693391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79D91C0-B823-8F92-70D4-3E1C3AB69080}"/>
              </a:ext>
            </a:extLst>
          </p:cNvPr>
          <p:cNvSpPr>
            <a:spLocks noGrp="1"/>
          </p:cNvSpPr>
          <p:nvPr>
            <p:ph type="sldNum" sz="quarter" idx="12"/>
          </p:nvPr>
        </p:nvSpPr>
        <p:spPr/>
        <p:txBody>
          <a:bodyPr/>
          <a:lstStyle/>
          <a:p>
            <a:fld id="{E31490D0-7354-5140-A085-671D6A86B403}" type="slidenum">
              <a:rPr kumimoji="1" lang="ja-JP" altLang="en-US" smtClean="0"/>
              <a:t>‹#›</a:t>
            </a:fld>
            <a:endParaRPr kumimoji="1" lang="ja-JP" altLang="en-US"/>
          </a:p>
        </p:txBody>
      </p:sp>
    </p:spTree>
    <p:extLst>
      <p:ext uri="{BB962C8B-B14F-4D97-AF65-F5344CB8AC3E}">
        <p14:creationId xmlns:p14="http://schemas.microsoft.com/office/powerpoint/2010/main" val="152944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104F17-CF3D-8A47-3AE7-47E9A42C35B1}"/>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1C4F6DB-DD65-AFA0-6013-35E8CB22AFD7}"/>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76358169-AEF9-A953-4304-DBBC7CDF531A}"/>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7540684C-BF07-8BD7-826C-72AD1014D391}"/>
              </a:ext>
            </a:extLst>
          </p:cNvPr>
          <p:cNvSpPr>
            <a:spLocks noGrp="1"/>
          </p:cNvSpPr>
          <p:nvPr>
            <p:ph type="dt" sz="half" idx="10"/>
          </p:nvPr>
        </p:nvSpPr>
        <p:spPr/>
        <p:txBody>
          <a:bodyPr/>
          <a:lstStyle/>
          <a:p>
            <a:fld id="{DADBBF16-1FC4-AA45-8705-E3993CAC84A5}" type="datetimeFigureOut">
              <a:rPr kumimoji="1" lang="ja-JP" altLang="en-US" smtClean="0"/>
              <a:t>2025/9/25</a:t>
            </a:fld>
            <a:endParaRPr kumimoji="1" lang="ja-JP" altLang="en-US"/>
          </a:p>
        </p:txBody>
      </p:sp>
      <p:sp>
        <p:nvSpPr>
          <p:cNvPr id="6" name="フッター プレースホルダー 5">
            <a:extLst>
              <a:ext uri="{FF2B5EF4-FFF2-40B4-BE49-F238E27FC236}">
                <a16:creationId xmlns:a16="http://schemas.microsoft.com/office/drawing/2014/main" id="{D1416C8A-1CCF-C0AA-562A-976C9B218CC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3743F31-7935-8326-D2D0-21168CEA7FA5}"/>
              </a:ext>
            </a:extLst>
          </p:cNvPr>
          <p:cNvSpPr>
            <a:spLocks noGrp="1"/>
          </p:cNvSpPr>
          <p:nvPr>
            <p:ph type="sldNum" sz="quarter" idx="12"/>
          </p:nvPr>
        </p:nvSpPr>
        <p:spPr/>
        <p:txBody>
          <a:bodyPr/>
          <a:lstStyle/>
          <a:p>
            <a:fld id="{E31490D0-7354-5140-A085-671D6A86B403}" type="slidenum">
              <a:rPr kumimoji="1" lang="ja-JP" altLang="en-US" smtClean="0"/>
              <a:t>‹#›</a:t>
            </a:fld>
            <a:endParaRPr kumimoji="1" lang="ja-JP" altLang="en-US"/>
          </a:p>
        </p:txBody>
      </p:sp>
    </p:spTree>
    <p:extLst>
      <p:ext uri="{BB962C8B-B14F-4D97-AF65-F5344CB8AC3E}">
        <p14:creationId xmlns:p14="http://schemas.microsoft.com/office/powerpoint/2010/main" val="2916683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E7060AF-6C9B-DAFF-65DC-B5D0272EF2D2}"/>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1850777-567A-D46D-0C08-CEFE0630E9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8D1009C7-2AD3-700E-DA00-0C63E96FC9F9}"/>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21510EAB-26AF-9AE9-1262-C3FED8BB55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65C43BA8-80D7-BD08-7A6E-412D0A1738C0}"/>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3A6303E6-AA50-D351-3F4C-08C275C032D7}"/>
              </a:ext>
            </a:extLst>
          </p:cNvPr>
          <p:cNvSpPr>
            <a:spLocks noGrp="1"/>
          </p:cNvSpPr>
          <p:nvPr>
            <p:ph type="dt" sz="half" idx="10"/>
          </p:nvPr>
        </p:nvSpPr>
        <p:spPr/>
        <p:txBody>
          <a:bodyPr/>
          <a:lstStyle/>
          <a:p>
            <a:fld id="{DADBBF16-1FC4-AA45-8705-E3993CAC84A5}" type="datetimeFigureOut">
              <a:rPr kumimoji="1" lang="ja-JP" altLang="en-US" smtClean="0"/>
              <a:t>2025/9/25</a:t>
            </a:fld>
            <a:endParaRPr kumimoji="1" lang="ja-JP" altLang="en-US"/>
          </a:p>
        </p:txBody>
      </p:sp>
      <p:sp>
        <p:nvSpPr>
          <p:cNvPr id="8" name="フッター プレースホルダー 7">
            <a:extLst>
              <a:ext uri="{FF2B5EF4-FFF2-40B4-BE49-F238E27FC236}">
                <a16:creationId xmlns:a16="http://schemas.microsoft.com/office/drawing/2014/main" id="{84F9EAF8-F70C-52B3-D408-E8342D9EC6D9}"/>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AE875C42-11EF-D4B7-A4BF-14C2F6A55AE2}"/>
              </a:ext>
            </a:extLst>
          </p:cNvPr>
          <p:cNvSpPr>
            <a:spLocks noGrp="1"/>
          </p:cNvSpPr>
          <p:nvPr>
            <p:ph type="sldNum" sz="quarter" idx="12"/>
          </p:nvPr>
        </p:nvSpPr>
        <p:spPr/>
        <p:txBody>
          <a:bodyPr/>
          <a:lstStyle/>
          <a:p>
            <a:fld id="{E31490D0-7354-5140-A085-671D6A86B403}" type="slidenum">
              <a:rPr kumimoji="1" lang="ja-JP" altLang="en-US" smtClean="0"/>
              <a:t>‹#›</a:t>
            </a:fld>
            <a:endParaRPr kumimoji="1" lang="ja-JP" altLang="en-US"/>
          </a:p>
        </p:txBody>
      </p:sp>
    </p:spTree>
    <p:extLst>
      <p:ext uri="{BB962C8B-B14F-4D97-AF65-F5344CB8AC3E}">
        <p14:creationId xmlns:p14="http://schemas.microsoft.com/office/powerpoint/2010/main" val="59077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327FC2F-634C-BA14-F494-EE0CD47871B3}"/>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21FA80D1-961A-F489-1AD6-B7939C47B2C6}"/>
              </a:ext>
            </a:extLst>
          </p:cNvPr>
          <p:cNvSpPr>
            <a:spLocks noGrp="1"/>
          </p:cNvSpPr>
          <p:nvPr>
            <p:ph type="dt" sz="half" idx="10"/>
          </p:nvPr>
        </p:nvSpPr>
        <p:spPr/>
        <p:txBody>
          <a:bodyPr/>
          <a:lstStyle/>
          <a:p>
            <a:fld id="{DADBBF16-1FC4-AA45-8705-E3993CAC84A5}" type="datetimeFigureOut">
              <a:rPr kumimoji="1" lang="ja-JP" altLang="en-US" smtClean="0"/>
              <a:t>2025/9/25</a:t>
            </a:fld>
            <a:endParaRPr kumimoji="1" lang="ja-JP" altLang="en-US"/>
          </a:p>
        </p:txBody>
      </p:sp>
      <p:sp>
        <p:nvSpPr>
          <p:cNvPr id="4" name="フッター プレースホルダー 3">
            <a:extLst>
              <a:ext uri="{FF2B5EF4-FFF2-40B4-BE49-F238E27FC236}">
                <a16:creationId xmlns:a16="http://schemas.microsoft.com/office/drawing/2014/main" id="{5D1CF175-A9E6-E136-E9E8-801AFD4211D1}"/>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9456281-6629-AAFC-DF22-83CB2CB3F7F6}"/>
              </a:ext>
            </a:extLst>
          </p:cNvPr>
          <p:cNvSpPr>
            <a:spLocks noGrp="1"/>
          </p:cNvSpPr>
          <p:nvPr>
            <p:ph type="sldNum" sz="quarter" idx="12"/>
          </p:nvPr>
        </p:nvSpPr>
        <p:spPr/>
        <p:txBody>
          <a:bodyPr/>
          <a:lstStyle/>
          <a:p>
            <a:fld id="{E31490D0-7354-5140-A085-671D6A86B403}" type="slidenum">
              <a:rPr kumimoji="1" lang="ja-JP" altLang="en-US" smtClean="0"/>
              <a:t>‹#›</a:t>
            </a:fld>
            <a:endParaRPr kumimoji="1" lang="ja-JP" altLang="en-US"/>
          </a:p>
        </p:txBody>
      </p:sp>
    </p:spTree>
    <p:extLst>
      <p:ext uri="{BB962C8B-B14F-4D97-AF65-F5344CB8AC3E}">
        <p14:creationId xmlns:p14="http://schemas.microsoft.com/office/powerpoint/2010/main" val="4287149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747799F5-84A0-FEC4-C599-4040123847E3}"/>
              </a:ext>
            </a:extLst>
          </p:cNvPr>
          <p:cNvSpPr>
            <a:spLocks noGrp="1"/>
          </p:cNvSpPr>
          <p:nvPr>
            <p:ph type="dt" sz="half" idx="10"/>
          </p:nvPr>
        </p:nvSpPr>
        <p:spPr/>
        <p:txBody>
          <a:bodyPr/>
          <a:lstStyle/>
          <a:p>
            <a:fld id="{DADBBF16-1FC4-AA45-8705-E3993CAC84A5}" type="datetimeFigureOut">
              <a:rPr kumimoji="1" lang="ja-JP" altLang="en-US" smtClean="0"/>
              <a:t>2025/9/25</a:t>
            </a:fld>
            <a:endParaRPr kumimoji="1" lang="ja-JP" altLang="en-US"/>
          </a:p>
        </p:txBody>
      </p:sp>
      <p:sp>
        <p:nvSpPr>
          <p:cNvPr id="3" name="フッター プレースホルダー 2">
            <a:extLst>
              <a:ext uri="{FF2B5EF4-FFF2-40B4-BE49-F238E27FC236}">
                <a16:creationId xmlns:a16="http://schemas.microsoft.com/office/drawing/2014/main" id="{EA629083-CC88-3FE3-CFA0-72514C3B4A3E}"/>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A16B25B-F9DD-EF45-A776-8C1979CCCE42}"/>
              </a:ext>
            </a:extLst>
          </p:cNvPr>
          <p:cNvSpPr>
            <a:spLocks noGrp="1"/>
          </p:cNvSpPr>
          <p:nvPr>
            <p:ph type="sldNum" sz="quarter" idx="12"/>
          </p:nvPr>
        </p:nvSpPr>
        <p:spPr/>
        <p:txBody>
          <a:bodyPr/>
          <a:lstStyle/>
          <a:p>
            <a:fld id="{E31490D0-7354-5140-A085-671D6A86B403}" type="slidenum">
              <a:rPr kumimoji="1" lang="ja-JP" altLang="en-US" smtClean="0"/>
              <a:t>‹#›</a:t>
            </a:fld>
            <a:endParaRPr kumimoji="1" lang="ja-JP" altLang="en-US"/>
          </a:p>
        </p:txBody>
      </p:sp>
    </p:spTree>
    <p:extLst>
      <p:ext uri="{BB962C8B-B14F-4D97-AF65-F5344CB8AC3E}">
        <p14:creationId xmlns:p14="http://schemas.microsoft.com/office/powerpoint/2010/main" val="17210677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DBFCBF1-81A9-3555-EE99-09159EC32300}"/>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5135F95-1267-9112-6C27-B23634AC56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F0DBB0AA-39D1-516F-94A7-F072E494ED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57EB264-E9FF-9E3B-0D43-347484EDB9F8}"/>
              </a:ext>
            </a:extLst>
          </p:cNvPr>
          <p:cNvSpPr>
            <a:spLocks noGrp="1"/>
          </p:cNvSpPr>
          <p:nvPr>
            <p:ph type="dt" sz="half" idx="10"/>
          </p:nvPr>
        </p:nvSpPr>
        <p:spPr/>
        <p:txBody>
          <a:bodyPr/>
          <a:lstStyle/>
          <a:p>
            <a:fld id="{DADBBF16-1FC4-AA45-8705-E3993CAC84A5}" type="datetimeFigureOut">
              <a:rPr kumimoji="1" lang="ja-JP" altLang="en-US" smtClean="0"/>
              <a:t>2025/9/25</a:t>
            </a:fld>
            <a:endParaRPr kumimoji="1" lang="ja-JP" altLang="en-US"/>
          </a:p>
        </p:txBody>
      </p:sp>
      <p:sp>
        <p:nvSpPr>
          <p:cNvPr id="6" name="フッター プレースホルダー 5">
            <a:extLst>
              <a:ext uri="{FF2B5EF4-FFF2-40B4-BE49-F238E27FC236}">
                <a16:creationId xmlns:a16="http://schemas.microsoft.com/office/drawing/2014/main" id="{7F464361-CFC3-C938-420B-D51E5885F8E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4C3348F-84CA-40CA-4F14-6593F9803173}"/>
              </a:ext>
            </a:extLst>
          </p:cNvPr>
          <p:cNvSpPr>
            <a:spLocks noGrp="1"/>
          </p:cNvSpPr>
          <p:nvPr>
            <p:ph type="sldNum" sz="quarter" idx="12"/>
          </p:nvPr>
        </p:nvSpPr>
        <p:spPr/>
        <p:txBody>
          <a:bodyPr/>
          <a:lstStyle/>
          <a:p>
            <a:fld id="{E31490D0-7354-5140-A085-671D6A86B403}" type="slidenum">
              <a:rPr kumimoji="1" lang="ja-JP" altLang="en-US" smtClean="0"/>
              <a:t>‹#›</a:t>
            </a:fld>
            <a:endParaRPr kumimoji="1" lang="ja-JP" altLang="en-US"/>
          </a:p>
        </p:txBody>
      </p:sp>
    </p:spTree>
    <p:extLst>
      <p:ext uri="{BB962C8B-B14F-4D97-AF65-F5344CB8AC3E}">
        <p14:creationId xmlns:p14="http://schemas.microsoft.com/office/powerpoint/2010/main" val="2017737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2C146C1-F88B-65FB-E472-53BBE6C67E14}"/>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8376EBB-6665-E89F-07DE-9C20C81C56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3EDE7828-7B12-15E7-7ECC-9526175257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D986A836-580B-8ECF-E27E-3EBC152D8360}"/>
              </a:ext>
            </a:extLst>
          </p:cNvPr>
          <p:cNvSpPr>
            <a:spLocks noGrp="1"/>
          </p:cNvSpPr>
          <p:nvPr>
            <p:ph type="dt" sz="half" idx="10"/>
          </p:nvPr>
        </p:nvSpPr>
        <p:spPr/>
        <p:txBody>
          <a:bodyPr/>
          <a:lstStyle/>
          <a:p>
            <a:fld id="{DADBBF16-1FC4-AA45-8705-E3993CAC84A5}" type="datetimeFigureOut">
              <a:rPr kumimoji="1" lang="ja-JP" altLang="en-US" smtClean="0"/>
              <a:t>2025/9/25</a:t>
            </a:fld>
            <a:endParaRPr kumimoji="1" lang="ja-JP" altLang="en-US"/>
          </a:p>
        </p:txBody>
      </p:sp>
      <p:sp>
        <p:nvSpPr>
          <p:cNvPr id="6" name="フッター プレースホルダー 5">
            <a:extLst>
              <a:ext uri="{FF2B5EF4-FFF2-40B4-BE49-F238E27FC236}">
                <a16:creationId xmlns:a16="http://schemas.microsoft.com/office/drawing/2014/main" id="{EBDC1376-5E12-09F5-3BB0-312FDAED044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8EFE0F0-9242-D574-AFFE-7E9EF01F7223}"/>
              </a:ext>
            </a:extLst>
          </p:cNvPr>
          <p:cNvSpPr>
            <a:spLocks noGrp="1"/>
          </p:cNvSpPr>
          <p:nvPr>
            <p:ph type="sldNum" sz="quarter" idx="12"/>
          </p:nvPr>
        </p:nvSpPr>
        <p:spPr/>
        <p:txBody>
          <a:bodyPr/>
          <a:lstStyle/>
          <a:p>
            <a:fld id="{E31490D0-7354-5140-A085-671D6A86B403}" type="slidenum">
              <a:rPr kumimoji="1" lang="ja-JP" altLang="en-US" smtClean="0"/>
              <a:t>‹#›</a:t>
            </a:fld>
            <a:endParaRPr kumimoji="1" lang="ja-JP" altLang="en-US"/>
          </a:p>
        </p:txBody>
      </p:sp>
    </p:spTree>
    <p:extLst>
      <p:ext uri="{BB962C8B-B14F-4D97-AF65-F5344CB8AC3E}">
        <p14:creationId xmlns:p14="http://schemas.microsoft.com/office/powerpoint/2010/main" val="2747497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B8D3315-BE10-D644-D67E-E6336062A7B2}"/>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CC8CAC4-8718-BEED-AED4-B42F127A82C9}"/>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8A0ED27-454F-8D3E-9018-497EC288779F}"/>
              </a:ext>
            </a:extLst>
          </p:cNvPr>
          <p:cNvSpPr>
            <a:spLocks noGrp="1"/>
          </p:cNvSpPr>
          <p:nvPr>
            <p:ph type="dt" sz="half" idx="10"/>
          </p:nvPr>
        </p:nvSpPr>
        <p:spPr/>
        <p:txBody>
          <a:bodyPr/>
          <a:lstStyle/>
          <a:p>
            <a:fld id="{DADBBF16-1FC4-AA45-8705-E3993CAC84A5}" type="datetimeFigureOut">
              <a:rPr kumimoji="1" lang="ja-JP" altLang="en-US" smtClean="0"/>
              <a:t>2025/9/25</a:t>
            </a:fld>
            <a:endParaRPr kumimoji="1" lang="ja-JP" altLang="en-US"/>
          </a:p>
        </p:txBody>
      </p:sp>
      <p:sp>
        <p:nvSpPr>
          <p:cNvPr id="5" name="フッター プレースホルダー 4">
            <a:extLst>
              <a:ext uri="{FF2B5EF4-FFF2-40B4-BE49-F238E27FC236}">
                <a16:creationId xmlns:a16="http://schemas.microsoft.com/office/drawing/2014/main" id="{6BA82496-FE7E-253F-2C4E-6DE2787BD57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99D44DA-E11B-C3AC-28B2-E5F385097035}"/>
              </a:ext>
            </a:extLst>
          </p:cNvPr>
          <p:cNvSpPr>
            <a:spLocks noGrp="1"/>
          </p:cNvSpPr>
          <p:nvPr>
            <p:ph type="sldNum" sz="quarter" idx="12"/>
          </p:nvPr>
        </p:nvSpPr>
        <p:spPr/>
        <p:txBody>
          <a:bodyPr/>
          <a:lstStyle/>
          <a:p>
            <a:fld id="{E31490D0-7354-5140-A085-671D6A86B403}" type="slidenum">
              <a:rPr kumimoji="1" lang="ja-JP" altLang="en-US" smtClean="0"/>
              <a:t>‹#›</a:t>
            </a:fld>
            <a:endParaRPr kumimoji="1" lang="ja-JP" altLang="en-US"/>
          </a:p>
        </p:txBody>
      </p:sp>
    </p:spTree>
    <p:extLst>
      <p:ext uri="{BB962C8B-B14F-4D97-AF65-F5344CB8AC3E}">
        <p14:creationId xmlns:p14="http://schemas.microsoft.com/office/powerpoint/2010/main" val="2846969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DCB9F75F-59D5-9F6C-F032-4771275B4184}"/>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90AD5414-C820-CEAC-9833-01C2BD192843}"/>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EF52E6B-BD7B-56FF-C410-350EF4279949}"/>
              </a:ext>
            </a:extLst>
          </p:cNvPr>
          <p:cNvSpPr>
            <a:spLocks noGrp="1"/>
          </p:cNvSpPr>
          <p:nvPr>
            <p:ph type="dt" sz="half" idx="10"/>
          </p:nvPr>
        </p:nvSpPr>
        <p:spPr/>
        <p:txBody>
          <a:bodyPr/>
          <a:lstStyle/>
          <a:p>
            <a:fld id="{DADBBF16-1FC4-AA45-8705-E3993CAC84A5}" type="datetimeFigureOut">
              <a:rPr kumimoji="1" lang="ja-JP" altLang="en-US" smtClean="0"/>
              <a:t>2025/9/25</a:t>
            </a:fld>
            <a:endParaRPr kumimoji="1" lang="ja-JP" altLang="en-US"/>
          </a:p>
        </p:txBody>
      </p:sp>
      <p:sp>
        <p:nvSpPr>
          <p:cNvPr id="5" name="フッター プレースホルダー 4">
            <a:extLst>
              <a:ext uri="{FF2B5EF4-FFF2-40B4-BE49-F238E27FC236}">
                <a16:creationId xmlns:a16="http://schemas.microsoft.com/office/drawing/2014/main" id="{EF2E67EC-9236-DA9F-0F6D-66DF66F24C5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0CC6524-4A9C-0261-8783-44EE4DF2619A}"/>
              </a:ext>
            </a:extLst>
          </p:cNvPr>
          <p:cNvSpPr>
            <a:spLocks noGrp="1"/>
          </p:cNvSpPr>
          <p:nvPr>
            <p:ph type="sldNum" sz="quarter" idx="12"/>
          </p:nvPr>
        </p:nvSpPr>
        <p:spPr/>
        <p:txBody>
          <a:bodyPr/>
          <a:lstStyle/>
          <a:p>
            <a:fld id="{E31490D0-7354-5140-A085-671D6A86B403}" type="slidenum">
              <a:rPr kumimoji="1" lang="ja-JP" altLang="en-US" smtClean="0"/>
              <a:t>‹#›</a:t>
            </a:fld>
            <a:endParaRPr kumimoji="1" lang="ja-JP" altLang="en-US"/>
          </a:p>
        </p:txBody>
      </p:sp>
    </p:spTree>
    <p:extLst>
      <p:ext uri="{BB962C8B-B14F-4D97-AF65-F5344CB8AC3E}">
        <p14:creationId xmlns:p14="http://schemas.microsoft.com/office/powerpoint/2010/main" val="3250298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F70724B-752E-C00D-03E7-060D219A86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81E1CE0-A3B5-DB80-225C-6176861E8A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8825FD4-CEEC-E452-ACA7-F43546736E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ADBBF16-1FC4-AA45-8705-E3993CAC84A5}" type="datetimeFigureOut">
              <a:rPr kumimoji="1" lang="ja-JP" altLang="en-US" smtClean="0"/>
              <a:t>2025/9/25</a:t>
            </a:fld>
            <a:endParaRPr kumimoji="1" lang="ja-JP" altLang="en-US"/>
          </a:p>
        </p:txBody>
      </p:sp>
      <p:sp>
        <p:nvSpPr>
          <p:cNvPr id="5" name="フッター プレースホルダー 4">
            <a:extLst>
              <a:ext uri="{FF2B5EF4-FFF2-40B4-BE49-F238E27FC236}">
                <a16:creationId xmlns:a16="http://schemas.microsoft.com/office/drawing/2014/main" id="{58F8FF79-FFAE-25B1-87C5-BC60C5CF34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068FE96D-134A-29B7-FC65-D7A15B516D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31490D0-7354-5140-A085-671D6A86B403}" type="slidenum">
              <a:rPr kumimoji="1" lang="ja-JP" altLang="en-US" smtClean="0"/>
              <a:t>‹#›</a:t>
            </a:fld>
            <a:endParaRPr kumimoji="1" lang="ja-JP" altLang="en-US"/>
          </a:p>
        </p:txBody>
      </p:sp>
    </p:spTree>
    <p:extLst>
      <p:ext uri="{BB962C8B-B14F-4D97-AF65-F5344CB8AC3E}">
        <p14:creationId xmlns:p14="http://schemas.microsoft.com/office/powerpoint/2010/main" val="42809753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file:////Users/kenyawakasa/Library/Group%20Containers/UBF8T346G9.ms/WebArchiveCopyPasteTempFiles/com.microsoft.Word/virtual_origami02f_pic02.jp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file:////Users/kenyawakasa/Library/Group%20Containers/UBF8T346G9.ms/WebArchiveCopyPasteTempFiles/com.microsoft.Word/virtual_origami02f_pic03.jpg" TargetMode="External"/><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file:////Users/kenyawakasa/Library/Group%20Containers/UBF8T346G9.ms/WebArchiveCopyPasteTempFiles/com.microsoft.Word/virtual_origami02f_pic04.jpg" TargetMode="External"/><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file:////Users/kenyawakasa/Library/Group%20Containers/UBF8T346G9.ms/WebArchiveCopyPasteTempFiles/com.microsoft.Word/virtual_origami02f_pic05.jpg" TargetMode="External"/><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file:////Users/kenyawakasa/Library/Group%20Containers/UBF8T346G9.ms/WebArchiveCopyPasteTempFiles/com.microsoft.Word/virtual_origami02f_pic06.jpg" TargetMode="External"/><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file:////Users/kenyawakasa/Library/Group%20Containers/UBF8T346G9.ms/WebArchiveCopyPasteTempFiles/com.microsoft.Word/virtual_origami02f_pic07.jpg" TargetMode="External"/><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file:////Users/kenyawakasa/Library/Group%20Containers/UBF8T346G9.ms/WebArchiveCopyPasteTempFiles/com.microsoft.Word/virtual_origami02f_pic08.jpg" TargetMode="External"/><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file:////Users/kenyawakasa/Library/Group%20Containers/UBF8T346G9.ms/WebArchiveCopyPasteTempFiles/com.microsoft.Word/virtual_origami02f_pic09.jpg" TargetMode="External"/><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file:////Users/kenyawakasa/Library/Group%20Containers/UBF8T346G9.ms/WebArchiveCopyPasteTempFiles/com.microsoft.Word/virtual_origami02f_pic10.jpg" TargetMode="Externa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file:////Users/kenyawakasa/Library/Group%20Containers/UBF8T346G9.ms/WebArchiveCopyPasteTempFiles/com.microsoft.Word/virtual_origami02f_pic11.jpg" TargetMode="External"/><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file:////Users/kenyawakasa/Library/Group%20Containers/UBF8T346G9.ms/WebArchiveCopyPasteTempFiles/com.microsoft.Word/virtual_origami02f_pic12.jpg" TargetMode="External"/><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file:////Users/kenyawakasa/Library/Group%20Containers/UBF8T346G9.ms/WebArchiveCopyPasteTempFiles/com.microsoft.Word/virtual_origami02f_pic13.jpg" TargetMode="External"/><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file:////Users/kenyawakasa/Library/Group%20Containers/UBF8T346G9.ms/WebArchiveCopyPasteTempFiles/com.microsoft.Word/virtual_origami02f_pic14.jpg" TargetMode="External"/><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file:////Users/kenyawakasa/Library/Group%20Containers/UBF8T346G9.ms/WebArchiveCopyPasteTempFiles/com.microsoft.Word/virtual_origami02f_pic15.jpg" TargetMode="External"/><Relationship Id="rId2" Type="http://schemas.openxmlformats.org/officeDocument/2006/relationships/image" Target="../media/image1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715DE65-F033-21D3-7298-9E39CDD0D15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pic>
        <p:nvPicPr>
          <p:cNvPr id="1028" name="図 2" descr="1.上と下の角を合わせて三角形に折ります。">
            <a:extLst>
              <a:ext uri="{FF2B5EF4-FFF2-40B4-BE49-F238E27FC236}">
                <a16:creationId xmlns:a16="http://schemas.microsoft.com/office/drawing/2014/main" id="{90114BEA-E744-D229-3EB2-8A957C093D32}"/>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0" y="0"/>
            <a:ext cx="6677526" cy="667752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表 8">
            <a:extLst>
              <a:ext uri="{FF2B5EF4-FFF2-40B4-BE49-F238E27FC236}">
                <a16:creationId xmlns:a16="http://schemas.microsoft.com/office/drawing/2014/main" id="{A7E9BFE0-3975-3343-A933-7A829846903C}"/>
              </a:ext>
            </a:extLst>
          </p:cNvPr>
          <p:cNvGraphicFramePr>
            <a:graphicFrameLocks noGrp="1"/>
          </p:cNvGraphicFramePr>
          <p:nvPr>
            <p:extLst>
              <p:ext uri="{D42A27DB-BD31-4B8C-83A1-F6EECF244321}">
                <p14:modId xmlns:p14="http://schemas.microsoft.com/office/powerpoint/2010/main" val="3908970344"/>
              </p:ext>
            </p:extLst>
          </p:nvPr>
        </p:nvGraphicFramePr>
        <p:xfrm>
          <a:off x="5159676" y="5227847"/>
          <a:ext cx="6907998" cy="1488440"/>
        </p:xfrm>
        <a:graphic>
          <a:graphicData uri="http://schemas.openxmlformats.org/drawingml/2006/table">
            <a:tbl>
              <a:tblPr firstRow="1" firstCol="1" bandRow="1">
                <a:tableStyleId>{5C22544A-7EE6-4342-B048-85BDC9FD1C3A}</a:tableStyleId>
              </a:tblPr>
              <a:tblGrid>
                <a:gridCol w="3469578">
                  <a:extLst>
                    <a:ext uri="{9D8B030D-6E8A-4147-A177-3AD203B41FA5}">
                      <a16:colId xmlns:a16="http://schemas.microsoft.com/office/drawing/2014/main" val="2060346780"/>
                    </a:ext>
                  </a:extLst>
                </a:gridCol>
                <a:gridCol w="3438420">
                  <a:extLst>
                    <a:ext uri="{9D8B030D-6E8A-4147-A177-3AD203B41FA5}">
                      <a16:colId xmlns:a16="http://schemas.microsoft.com/office/drawing/2014/main" val="3634998602"/>
                    </a:ext>
                  </a:extLst>
                </a:gridCol>
              </a:tblGrid>
              <a:tr h="0">
                <a:tc>
                  <a:txBody>
                    <a:bodyPr/>
                    <a:lstStyle/>
                    <a:p>
                      <a:r>
                        <a:rPr lang="en-US" sz="2400" kern="100" dirty="0">
                          <a:effectLst/>
                        </a:rPr>
                        <a:t>1.Fold the top and bottom corners together to form a triangle.</a:t>
                      </a:r>
                      <a:endParaRPr lang="ja-JP" sz="24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spcBef>
                          <a:spcPts val="400"/>
                        </a:spcBef>
                        <a:spcAft>
                          <a:spcPts val="200"/>
                        </a:spcAft>
                      </a:pPr>
                      <a:r>
                        <a:rPr lang="en-US" sz="2400" kern="100" spc="60" dirty="0">
                          <a:effectLst/>
                        </a:rPr>
                        <a:t>1.</a:t>
                      </a:r>
                      <a:r>
                        <a:rPr lang="ja-JP" sz="2400" kern="100" spc="60">
                          <a:effectLst/>
                        </a:rPr>
                        <a:t>上と下の角を合わせて三角形に折ります。</a:t>
                      </a:r>
                      <a:endParaRPr lang="ja-JP" sz="2400" kern="100">
                        <a:effectLst/>
                      </a:endParaRPr>
                    </a:p>
                    <a:p>
                      <a:r>
                        <a:rPr lang="en-US" sz="2400" kern="100" dirty="0">
                          <a:effectLst/>
                        </a:rPr>
                        <a:t> </a:t>
                      </a:r>
                      <a:endParaRPr lang="ja-JP" sz="2400" kern="100">
                        <a:effectLst/>
                      </a:endParaRPr>
                    </a:p>
                    <a:p>
                      <a:r>
                        <a:rPr lang="en-US" sz="2400" kern="100" dirty="0">
                          <a:effectLst/>
                        </a:rPr>
                        <a:t> </a:t>
                      </a:r>
                      <a:endParaRPr lang="ja-JP" sz="24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extLst>
                  <a:ext uri="{0D108BD9-81ED-4DB2-BD59-A6C34878D82A}">
                    <a16:rowId xmlns:a16="http://schemas.microsoft.com/office/drawing/2014/main" val="1878676272"/>
                  </a:ext>
                </a:extLst>
              </a:tr>
            </a:tbl>
          </a:graphicData>
        </a:graphic>
      </p:graphicFrame>
      <p:sp>
        <p:nvSpPr>
          <p:cNvPr id="10" name="テキスト ボックス 9">
            <a:extLst>
              <a:ext uri="{FF2B5EF4-FFF2-40B4-BE49-F238E27FC236}">
                <a16:creationId xmlns:a16="http://schemas.microsoft.com/office/drawing/2014/main" id="{371E1CFD-F9F9-1C39-C838-F10649C73B28}"/>
              </a:ext>
            </a:extLst>
          </p:cNvPr>
          <p:cNvSpPr txBox="1"/>
          <p:nvPr/>
        </p:nvSpPr>
        <p:spPr>
          <a:xfrm>
            <a:off x="9673389" y="866274"/>
            <a:ext cx="1143000" cy="1015663"/>
          </a:xfrm>
          <a:prstGeom prst="rect">
            <a:avLst/>
          </a:prstGeom>
          <a:noFill/>
        </p:spPr>
        <p:txBody>
          <a:bodyPr wrap="square" rtlCol="0">
            <a:spAutoFit/>
          </a:bodyPr>
          <a:lstStyle/>
          <a:p>
            <a:r>
              <a:rPr kumimoji="1" lang="en-US" altLang="ja-JP" sz="6000" b="1" dirty="0">
                <a:solidFill>
                  <a:srgbClr val="FF0000"/>
                </a:solidFill>
              </a:rPr>
              <a:t>1</a:t>
            </a:r>
            <a:endParaRPr kumimoji="1" lang="ja-JP" altLang="en-US" sz="6000" b="1">
              <a:solidFill>
                <a:srgbClr val="FF0000"/>
              </a:solidFill>
            </a:endParaRPr>
          </a:p>
        </p:txBody>
      </p:sp>
    </p:spTree>
    <p:extLst>
      <p:ext uri="{BB962C8B-B14F-4D97-AF65-F5344CB8AC3E}">
        <p14:creationId xmlns:p14="http://schemas.microsoft.com/office/powerpoint/2010/main" val="3840352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024D564B-6874-FA27-B30D-DEFF558E5E04}"/>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pic>
        <p:nvPicPr>
          <p:cNvPr id="2049" name="図 3" descr="2.さらに横半分に折ります。">
            <a:extLst>
              <a:ext uri="{FF2B5EF4-FFF2-40B4-BE49-F238E27FC236}">
                <a16:creationId xmlns:a16="http://schemas.microsoft.com/office/drawing/2014/main" id="{518253B0-E8A6-CBD3-80F2-F027547952CA}"/>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 y="-1239254"/>
            <a:ext cx="8361947" cy="836194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表 2">
            <a:extLst>
              <a:ext uri="{FF2B5EF4-FFF2-40B4-BE49-F238E27FC236}">
                <a16:creationId xmlns:a16="http://schemas.microsoft.com/office/drawing/2014/main" id="{4D2091EF-99FE-B9CF-8817-210B0BCA4DD4}"/>
              </a:ext>
            </a:extLst>
          </p:cNvPr>
          <p:cNvGraphicFramePr>
            <a:graphicFrameLocks noGrp="1"/>
          </p:cNvGraphicFramePr>
          <p:nvPr>
            <p:extLst>
              <p:ext uri="{D42A27DB-BD31-4B8C-83A1-F6EECF244321}">
                <p14:modId xmlns:p14="http://schemas.microsoft.com/office/powerpoint/2010/main" val="1512769594"/>
              </p:ext>
            </p:extLst>
          </p:nvPr>
        </p:nvGraphicFramePr>
        <p:xfrm>
          <a:off x="3801979" y="5649554"/>
          <a:ext cx="8277726" cy="1122680"/>
        </p:xfrm>
        <a:graphic>
          <a:graphicData uri="http://schemas.openxmlformats.org/drawingml/2006/table">
            <a:tbl>
              <a:tblPr firstRow="1" firstCol="1" bandRow="1">
                <a:tableStyleId>{5C22544A-7EE6-4342-B048-85BDC9FD1C3A}</a:tableStyleId>
              </a:tblPr>
              <a:tblGrid>
                <a:gridCol w="4157530">
                  <a:extLst>
                    <a:ext uri="{9D8B030D-6E8A-4147-A177-3AD203B41FA5}">
                      <a16:colId xmlns:a16="http://schemas.microsoft.com/office/drawing/2014/main" val="2198951855"/>
                    </a:ext>
                  </a:extLst>
                </a:gridCol>
                <a:gridCol w="4120196">
                  <a:extLst>
                    <a:ext uri="{9D8B030D-6E8A-4147-A177-3AD203B41FA5}">
                      <a16:colId xmlns:a16="http://schemas.microsoft.com/office/drawing/2014/main" val="2131051648"/>
                    </a:ext>
                  </a:extLst>
                </a:gridCol>
              </a:tblGrid>
              <a:tr h="787342">
                <a:tc>
                  <a:txBody>
                    <a:bodyPr/>
                    <a:lstStyle/>
                    <a:p>
                      <a:r>
                        <a:rPr lang="en-US" sz="2400" kern="100" dirty="0">
                          <a:effectLst/>
                        </a:rPr>
                        <a:t>2.Fold it in half horizontally once more.</a:t>
                      </a:r>
                      <a:endParaRPr lang="ja-JP" sz="24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spcBef>
                          <a:spcPts val="400"/>
                        </a:spcBef>
                        <a:spcAft>
                          <a:spcPts val="200"/>
                        </a:spcAft>
                      </a:pPr>
                      <a:r>
                        <a:rPr lang="en-US" sz="2400" kern="100" spc="60" dirty="0">
                          <a:effectLst/>
                        </a:rPr>
                        <a:t>2.</a:t>
                      </a:r>
                      <a:r>
                        <a:rPr lang="ja-JP" sz="2400" kern="100" spc="60">
                          <a:effectLst/>
                        </a:rPr>
                        <a:t>さらに横半分に折ります。</a:t>
                      </a:r>
                      <a:endParaRPr lang="ja-JP" sz="2400" kern="100">
                        <a:effectLst/>
                      </a:endParaRPr>
                    </a:p>
                    <a:p>
                      <a:r>
                        <a:rPr lang="en-US" sz="2400" kern="100" dirty="0">
                          <a:effectLst/>
                        </a:rPr>
                        <a:t> </a:t>
                      </a:r>
                      <a:endParaRPr lang="ja-JP" sz="2400" kern="100">
                        <a:effectLst/>
                      </a:endParaRPr>
                    </a:p>
                    <a:p>
                      <a:r>
                        <a:rPr lang="en-US" sz="2400" kern="100" dirty="0">
                          <a:effectLst/>
                        </a:rPr>
                        <a:t> </a:t>
                      </a:r>
                      <a:endParaRPr lang="ja-JP" sz="24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extLst>
                  <a:ext uri="{0D108BD9-81ED-4DB2-BD59-A6C34878D82A}">
                    <a16:rowId xmlns:a16="http://schemas.microsoft.com/office/drawing/2014/main" val="1162907149"/>
                  </a:ext>
                </a:extLst>
              </a:tr>
            </a:tbl>
          </a:graphicData>
        </a:graphic>
      </p:graphicFrame>
      <p:sp>
        <p:nvSpPr>
          <p:cNvPr id="4" name="テキスト ボックス 3">
            <a:extLst>
              <a:ext uri="{FF2B5EF4-FFF2-40B4-BE49-F238E27FC236}">
                <a16:creationId xmlns:a16="http://schemas.microsoft.com/office/drawing/2014/main" id="{61F951FF-6483-6527-4BAF-99D03D846272}"/>
              </a:ext>
            </a:extLst>
          </p:cNvPr>
          <p:cNvSpPr txBox="1"/>
          <p:nvPr/>
        </p:nvSpPr>
        <p:spPr>
          <a:xfrm>
            <a:off x="9673389" y="866274"/>
            <a:ext cx="1143000" cy="1015663"/>
          </a:xfrm>
          <a:prstGeom prst="rect">
            <a:avLst/>
          </a:prstGeom>
          <a:noFill/>
        </p:spPr>
        <p:txBody>
          <a:bodyPr wrap="square" rtlCol="0">
            <a:spAutoFit/>
          </a:bodyPr>
          <a:lstStyle/>
          <a:p>
            <a:r>
              <a:rPr kumimoji="1" lang="en-US" altLang="ja-JP" sz="6000" b="1" dirty="0">
                <a:solidFill>
                  <a:srgbClr val="FF0000"/>
                </a:solidFill>
              </a:rPr>
              <a:t>2</a:t>
            </a:r>
            <a:endParaRPr kumimoji="1" lang="ja-JP" altLang="en-US" sz="6000" b="1">
              <a:solidFill>
                <a:srgbClr val="FF0000"/>
              </a:solidFill>
            </a:endParaRPr>
          </a:p>
        </p:txBody>
      </p:sp>
    </p:spTree>
    <p:extLst>
      <p:ext uri="{BB962C8B-B14F-4D97-AF65-F5344CB8AC3E}">
        <p14:creationId xmlns:p14="http://schemas.microsoft.com/office/powerpoint/2010/main" val="3346134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5DBCF45-3F65-8212-7551-BC7622319BA4}"/>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pic>
        <p:nvPicPr>
          <p:cNvPr id="3073" name="図 4" descr="3.ふくろになっている部分を正方形になるように開いて折りたたみます。">
            <a:extLst>
              <a:ext uri="{FF2B5EF4-FFF2-40B4-BE49-F238E27FC236}">
                <a16:creationId xmlns:a16="http://schemas.microsoft.com/office/drawing/2014/main" id="{8B4FDD95-C1FA-EA4A-79F0-D72A694428BB}"/>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1"/>
            <a:ext cx="8301790" cy="652626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表 2">
            <a:extLst>
              <a:ext uri="{FF2B5EF4-FFF2-40B4-BE49-F238E27FC236}">
                <a16:creationId xmlns:a16="http://schemas.microsoft.com/office/drawing/2014/main" id="{462092B0-B9A7-6056-E072-438DB04F89A9}"/>
              </a:ext>
            </a:extLst>
          </p:cNvPr>
          <p:cNvGraphicFramePr>
            <a:graphicFrameLocks noGrp="1"/>
          </p:cNvGraphicFramePr>
          <p:nvPr>
            <p:extLst>
              <p:ext uri="{D42A27DB-BD31-4B8C-83A1-F6EECF244321}">
                <p14:modId xmlns:p14="http://schemas.microsoft.com/office/powerpoint/2010/main" val="3131010561"/>
              </p:ext>
            </p:extLst>
          </p:nvPr>
        </p:nvGraphicFramePr>
        <p:xfrm>
          <a:off x="3890210" y="4970840"/>
          <a:ext cx="8301790" cy="1854200"/>
        </p:xfrm>
        <a:graphic>
          <a:graphicData uri="http://schemas.openxmlformats.org/drawingml/2006/table">
            <a:tbl>
              <a:tblPr firstRow="1" firstCol="1" bandRow="1">
                <a:tableStyleId>{5C22544A-7EE6-4342-B048-85BDC9FD1C3A}</a:tableStyleId>
              </a:tblPr>
              <a:tblGrid>
                <a:gridCol w="4169617">
                  <a:extLst>
                    <a:ext uri="{9D8B030D-6E8A-4147-A177-3AD203B41FA5}">
                      <a16:colId xmlns:a16="http://schemas.microsoft.com/office/drawing/2014/main" val="2743538577"/>
                    </a:ext>
                  </a:extLst>
                </a:gridCol>
                <a:gridCol w="4132173">
                  <a:extLst>
                    <a:ext uri="{9D8B030D-6E8A-4147-A177-3AD203B41FA5}">
                      <a16:colId xmlns:a16="http://schemas.microsoft.com/office/drawing/2014/main" val="4285092454"/>
                    </a:ext>
                  </a:extLst>
                </a:gridCol>
              </a:tblGrid>
              <a:tr h="1428621">
                <a:tc>
                  <a:txBody>
                    <a:bodyPr/>
                    <a:lstStyle/>
                    <a:p>
                      <a:r>
                        <a:rPr lang="en-US" sz="2400" kern="100">
                          <a:effectLst/>
                        </a:rPr>
                        <a:t>3.Open the pocket section and fold it flat to form a square.</a:t>
                      </a:r>
                      <a:endParaRPr lang="ja-JP" sz="24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spcBef>
                          <a:spcPts val="400"/>
                        </a:spcBef>
                        <a:spcAft>
                          <a:spcPts val="200"/>
                        </a:spcAft>
                      </a:pPr>
                      <a:r>
                        <a:rPr lang="en-US" sz="2400" kern="100" spc="60" dirty="0">
                          <a:effectLst/>
                        </a:rPr>
                        <a:t>3.</a:t>
                      </a:r>
                      <a:r>
                        <a:rPr lang="ja-JP" sz="2400" kern="100" spc="60">
                          <a:effectLst/>
                        </a:rPr>
                        <a:t>ふくろになっている部分を正方形になるように開いて折りたたみます。</a:t>
                      </a:r>
                      <a:endParaRPr lang="ja-JP" sz="2400" kern="100">
                        <a:effectLst/>
                      </a:endParaRPr>
                    </a:p>
                    <a:p>
                      <a:r>
                        <a:rPr lang="en-US" sz="2400" kern="100" dirty="0">
                          <a:effectLst/>
                        </a:rPr>
                        <a:t> </a:t>
                      </a:r>
                      <a:endParaRPr lang="ja-JP" sz="2400" kern="100">
                        <a:effectLst/>
                      </a:endParaRPr>
                    </a:p>
                    <a:p>
                      <a:r>
                        <a:rPr lang="en-US" sz="2400" kern="100" dirty="0">
                          <a:effectLst/>
                        </a:rPr>
                        <a:t> </a:t>
                      </a:r>
                      <a:endParaRPr lang="ja-JP" sz="24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extLst>
                  <a:ext uri="{0D108BD9-81ED-4DB2-BD59-A6C34878D82A}">
                    <a16:rowId xmlns:a16="http://schemas.microsoft.com/office/drawing/2014/main" val="2953477050"/>
                  </a:ext>
                </a:extLst>
              </a:tr>
            </a:tbl>
          </a:graphicData>
        </a:graphic>
      </p:graphicFrame>
      <p:sp>
        <p:nvSpPr>
          <p:cNvPr id="4" name="テキスト ボックス 3">
            <a:extLst>
              <a:ext uri="{FF2B5EF4-FFF2-40B4-BE49-F238E27FC236}">
                <a16:creationId xmlns:a16="http://schemas.microsoft.com/office/drawing/2014/main" id="{6967F069-EB91-FDE9-5F00-707583343067}"/>
              </a:ext>
            </a:extLst>
          </p:cNvPr>
          <p:cNvSpPr txBox="1"/>
          <p:nvPr/>
        </p:nvSpPr>
        <p:spPr>
          <a:xfrm>
            <a:off x="9673389" y="866274"/>
            <a:ext cx="1143000" cy="1015663"/>
          </a:xfrm>
          <a:prstGeom prst="rect">
            <a:avLst/>
          </a:prstGeom>
          <a:noFill/>
        </p:spPr>
        <p:txBody>
          <a:bodyPr wrap="square" rtlCol="0">
            <a:spAutoFit/>
          </a:bodyPr>
          <a:lstStyle/>
          <a:p>
            <a:r>
              <a:rPr kumimoji="1" lang="en-US" altLang="ja-JP" sz="6000" b="1" dirty="0">
                <a:solidFill>
                  <a:srgbClr val="FF0000"/>
                </a:solidFill>
              </a:rPr>
              <a:t>3</a:t>
            </a:r>
            <a:endParaRPr kumimoji="1" lang="ja-JP" altLang="en-US" sz="6000" b="1">
              <a:solidFill>
                <a:srgbClr val="FF0000"/>
              </a:solidFill>
            </a:endParaRPr>
          </a:p>
        </p:txBody>
      </p:sp>
    </p:spTree>
    <p:extLst>
      <p:ext uri="{BB962C8B-B14F-4D97-AF65-F5344CB8AC3E}">
        <p14:creationId xmlns:p14="http://schemas.microsoft.com/office/powerpoint/2010/main" val="18308603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0CFA4000-C428-38C2-C296-49F01A36A84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pic>
        <p:nvPicPr>
          <p:cNvPr id="4097" name="図 5" descr="4.裏返して、上の1枚を点線のところで左に折ります。">
            <a:extLst>
              <a:ext uri="{FF2B5EF4-FFF2-40B4-BE49-F238E27FC236}">
                <a16:creationId xmlns:a16="http://schemas.microsoft.com/office/drawing/2014/main" id="{860846BE-58C0-017E-17AC-9BD120C8DF87}"/>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 y="-828441"/>
            <a:ext cx="7808495" cy="780849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表 2">
            <a:extLst>
              <a:ext uri="{FF2B5EF4-FFF2-40B4-BE49-F238E27FC236}">
                <a16:creationId xmlns:a16="http://schemas.microsoft.com/office/drawing/2014/main" id="{8BD31584-607C-5E36-E680-CC9FB347F027}"/>
              </a:ext>
            </a:extLst>
          </p:cNvPr>
          <p:cNvGraphicFramePr>
            <a:graphicFrameLocks noGrp="1"/>
          </p:cNvGraphicFramePr>
          <p:nvPr>
            <p:extLst>
              <p:ext uri="{D42A27DB-BD31-4B8C-83A1-F6EECF244321}">
                <p14:modId xmlns:p14="http://schemas.microsoft.com/office/powerpoint/2010/main" val="1792770121"/>
              </p:ext>
            </p:extLst>
          </p:nvPr>
        </p:nvGraphicFramePr>
        <p:xfrm>
          <a:off x="4028708" y="5369560"/>
          <a:ext cx="8067040" cy="1488440"/>
        </p:xfrm>
        <a:graphic>
          <a:graphicData uri="http://schemas.openxmlformats.org/drawingml/2006/table">
            <a:tbl>
              <a:tblPr firstRow="1" firstCol="1" bandRow="1">
                <a:tableStyleId>{5C22544A-7EE6-4342-B048-85BDC9FD1C3A}</a:tableStyleId>
              </a:tblPr>
              <a:tblGrid>
                <a:gridCol w="4051712">
                  <a:extLst>
                    <a:ext uri="{9D8B030D-6E8A-4147-A177-3AD203B41FA5}">
                      <a16:colId xmlns:a16="http://schemas.microsoft.com/office/drawing/2014/main" val="2537387391"/>
                    </a:ext>
                  </a:extLst>
                </a:gridCol>
                <a:gridCol w="4015328">
                  <a:extLst>
                    <a:ext uri="{9D8B030D-6E8A-4147-A177-3AD203B41FA5}">
                      <a16:colId xmlns:a16="http://schemas.microsoft.com/office/drawing/2014/main" val="3323217057"/>
                    </a:ext>
                  </a:extLst>
                </a:gridCol>
              </a:tblGrid>
              <a:tr h="0">
                <a:tc>
                  <a:txBody>
                    <a:bodyPr/>
                    <a:lstStyle/>
                    <a:p>
                      <a:r>
                        <a:rPr lang="en-US" sz="2400" kern="100">
                          <a:effectLst/>
                        </a:rPr>
                        <a:t>4.Flip it over, and fold the top layer to the left along the dotted line.</a:t>
                      </a:r>
                      <a:endParaRPr lang="ja-JP" sz="24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spcBef>
                          <a:spcPts val="400"/>
                        </a:spcBef>
                        <a:spcAft>
                          <a:spcPts val="200"/>
                        </a:spcAft>
                      </a:pPr>
                      <a:r>
                        <a:rPr lang="en-US" sz="2400" kern="100" spc="60" dirty="0">
                          <a:effectLst/>
                        </a:rPr>
                        <a:t>4.</a:t>
                      </a:r>
                      <a:r>
                        <a:rPr lang="ja-JP" sz="2400" kern="100" spc="60">
                          <a:effectLst/>
                        </a:rPr>
                        <a:t>裏返して、上の</a:t>
                      </a:r>
                      <a:r>
                        <a:rPr lang="en-US" sz="2400" kern="100" spc="60" dirty="0">
                          <a:effectLst/>
                        </a:rPr>
                        <a:t>1</a:t>
                      </a:r>
                      <a:r>
                        <a:rPr lang="ja-JP" sz="2400" kern="100" spc="60">
                          <a:effectLst/>
                        </a:rPr>
                        <a:t>枚を点線のところで左に折ります。</a:t>
                      </a:r>
                      <a:endParaRPr lang="ja-JP" sz="2400" kern="100">
                        <a:effectLst/>
                      </a:endParaRPr>
                    </a:p>
                    <a:p>
                      <a:r>
                        <a:rPr lang="en-US" sz="2400" kern="100" dirty="0">
                          <a:effectLst/>
                        </a:rPr>
                        <a:t> </a:t>
                      </a:r>
                      <a:endParaRPr lang="ja-JP" sz="2400" kern="100">
                        <a:effectLst/>
                      </a:endParaRPr>
                    </a:p>
                    <a:p>
                      <a:pPr>
                        <a:tabLst>
                          <a:tab pos="469900" algn="l"/>
                        </a:tabLst>
                      </a:pPr>
                      <a:r>
                        <a:rPr lang="en-US" sz="2400" kern="100" dirty="0">
                          <a:effectLst/>
                        </a:rPr>
                        <a:t> </a:t>
                      </a:r>
                      <a:endParaRPr lang="ja-JP" sz="24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extLst>
                  <a:ext uri="{0D108BD9-81ED-4DB2-BD59-A6C34878D82A}">
                    <a16:rowId xmlns:a16="http://schemas.microsoft.com/office/drawing/2014/main" val="3288692387"/>
                  </a:ext>
                </a:extLst>
              </a:tr>
            </a:tbl>
          </a:graphicData>
        </a:graphic>
      </p:graphicFrame>
      <p:sp>
        <p:nvSpPr>
          <p:cNvPr id="4" name="テキスト ボックス 3">
            <a:extLst>
              <a:ext uri="{FF2B5EF4-FFF2-40B4-BE49-F238E27FC236}">
                <a16:creationId xmlns:a16="http://schemas.microsoft.com/office/drawing/2014/main" id="{BBDB3D43-A155-D9F9-798B-FEFE8716EB19}"/>
              </a:ext>
            </a:extLst>
          </p:cNvPr>
          <p:cNvSpPr txBox="1"/>
          <p:nvPr/>
        </p:nvSpPr>
        <p:spPr>
          <a:xfrm>
            <a:off x="9877926" y="878305"/>
            <a:ext cx="1143000" cy="1015663"/>
          </a:xfrm>
          <a:prstGeom prst="rect">
            <a:avLst/>
          </a:prstGeom>
          <a:noFill/>
        </p:spPr>
        <p:txBody>
          <a:bodyPr wrap="square" rtlCol="0">
            <a:spAutoFit/>
          </a:bodyPr>
          <a:lstStyle/>
          <a:p>
            <a:r>
              <a:rPr lang="en-US" altLang="ja-JP" sz="6000" b="1" dirty="0">
                <a:solidFill>
                  <a:srgbClr val="FF0000"/>
                </a:solidFill>
              </a:rPr>
              <a:t>4</a:t>
            </a:r>
            <a:endParaRPr kumimoji="1" lang="ja-JP" altLang="en-US" sz="6000" b="1">
              <a:solidFill>
                <a:srgbClr val="FF0000"/>
              </a:solidFill>
            </a:endParaRPr>
          </a:p>
        </p:txBody>
      </p:sp>
    </p:spTree>
    <p:extLst>
      <p:ext uri="{BB962C8B-B14F-4D97-AF65-F5344CB8AC3E}">
        <p14:creationId xmlns:p14="http://schemas.microsoft.com/office/powerpoint/2010/main" val="4144166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B1A76BF-88B9-1E9C-005E-18AE3DB5DDE7}"/>
              </a:ext>
            </a:extLst>
          </p:cNvPr>
          <p:cNvSpPr txBox="1"/>
          <p:nvPr/>
        </p:nvSpPr>
        <p:spPr>
          <a:xfrm>
            <a:off x="9673389" y="866274"/>
            <a:ext cx="1143000" cy="1015663"/>
          </a:xfrm>
          <a:prstGeom prst="rect">
            <a:avLst/>
          </a:prstGeom>
          <a:noFill/>
        </p:spPr>
        <p:txBody>
          <a:bodyPr wrap="square" rtlCol="0">
            <a:spAutoFit/>
          </a:bodyPr>
          <a:lstStyle/>
          <a:p>
            <a:r>
              <a:rPr lang="en-US" altLang="ja-JP" sz="6000" b="1" dirty="0">
                <a:solidFill>
                  <a:srgbClr val="FF0000"/>
                </a:solidFill>
              </a:rPr>
              <a:t>5</a:t>
            </a:r>
            <a:endParaRPr kumimoji="1" lang="ja-JP" altLang="en-US" sz="6000" b="1">
              <a:solidFill>
                <a:srgbClr val="FF0000"/>
              </a:solidFill>
            </a:endParaRPr>
          </a:p>
        </p:txBody>
      </p:sp>
      <p:sp>
        <p:nvSpPr>
          <p:cNvPr id="3" name="Rectangle 2">
            <a:extLst>
              <a:ext uri="{FF2B5EF4-FFF2-40B4-BE49-F238E27FC236}">
                <a16:creationId xmlns:a16="http://schemas.microsoft.com/office/drawing/2014/main" id="{0B37F0EF-80BE-83D3-1D47-CC00A35AF53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pic>
        <p:nvPicPr>
          <p:cNvPr id="5121" name="図 6" descr="5.3と同じように開いて折りたたみます。">
            <a:extLst>
              <a:ext uri="{FF2B5EF4-FFF2-40B4-BE49-F238E27FC236}">
                <a16:creationId xmlns:a16="http://schemas.microsoft.com/office/drawing/2014/main" id="{275E3B89-EAB8-865D-13CB-330F99B58893}"/>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32349" y="-961657"/>
            <a:ext cx="7868654" cy="786865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表 3">
            <a:extLst>
              <a:ext uri="{FF2B5EF4-FFF2-40B4-BE49-F238E27FC236}">
                <a16:creationId xmlns:a16="http://schemas.microsoft.com/office/drawing/2014/main" id="{23D274D8-6FB9-5AC1-6A5A-FF8F4B3BD3AB}"/>
              </a:ext>
            </a:extLst>
          </p:cNvPr>
          <p:cNvGraphicFramePr>
            <a:graphicFrameLocks noGrp="1"/>
          </p:cNvGraphicFramePr>
          <p:nvPr>
            <p:extLst>
              <p:ext uri="{D42A27DB-BD31-4B8C-83A1-F6EECF244321}">
                <p14:modId xmlns:p14="http://schemas.microsoft.com/office/powerpoint/2010/main" val="2115615470"/>
              </p:ext>
            </p:extLst>
          </p:nvPr>
        </p:nvGraphicFramePr>
        <p:xfrm>
          <a:off x="4762634" y="5247506"/>
          <a:ext cx="7293008" cy="1488440"/>
        </p:xfrm>
        <a:graphic>
          <a:graphicData uri="http://schemas.openxmlformats.org/drawingml/2006/table">
            <a:tbl>
              <a:tblPr firstRow="1" firstCol="1" bandRow="1">
                <a:tableStyleId>{5C22544A-7EE6-4342-B048-85BDC9FD1C3A}</a:tableStyleId>
              </a:tblPr>
              <a:tblGrid>
                <a:gridCol w="3695566">
                  <a:extLst>
                    <a:ext uri="{9D8B030D-6E8A-4147-A177-3AD203B41FA5}">
                      <a16:colId xmlns:a16="http://schemas.microsoft.com/office/drawing/2014/main" val="1818820466"/>
                    </a:ext>
                  </a:extLst>
                </a:gridCol>
                <a:gridCol w="3597442">
                  <a:extLst>
                    <a:ext uri="{9D8B030D-6E8A-4147-A177-3AD203B41FA5}">
                      <a16:colId xmlns:a16="http://schemas.microsoft.com/office/drawing/2014/main" val="2550206887"/>
                    </a:ext>
                  </a:extLst>
                </a:gridCol>
              </a:tblGrid>
              <a:tr h="0">
                <a:tc>
                  <a:txBody>
                    <a:bodyPr/>
                    <a:lstStyle/>
                    <a:p>
                      <a:r>
                        <a:rPr lang="en-US" sz="2400" kern="100">
                          <a:effectLst/>
                        </a:rPr>
                        <a:t>5.Open and fold it flat, just like in step 3.</a:t>
                      </a:r>
                      <a:endParaRPr lang="ja-JP" sz="24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spcBef>
                          <a:spcPts val="400"/>
                        </a:spcBef>
                        <a:spcAft>
                          <a:spcPts val="200"/>
                        </a:spcAft>
                      </a:pPr>
                      <a:r>
                        <a:rPr lang="en-US" sz="2400" kern="100" spc="60" dirty="0">
                          <a:effectLst/>
                        </a:rPr>
                        <a:t>5.3</a:t>
                      </a:r>
                      <a:r>
                        <a:rPr lang="ja-JP" sz="2400" kern="100" spc="60">
                          <a:effectLst/>
                        </a:rPr>
                        <a:t>と同じように開いて折りたたみます。</a:t>
                      </a:r>
                      <a:endParaRPr lang="ja-JP" sz="2400" kern="100">
                        <a:effectLst/>
                      </a:endParaRPr>
                    </a:p>
                    <a:p>
                      <a:r>
                        <a:rPr lang="en-US" sz="2400" kern="100" dirty="0">
                          <a:effectLst/>
                        </a:rPr>
                        <a:t> </a:t>
                      </a:r>
                      <a:endParaRPr lang="ja-JP" sz="2400" kern="100">
                        <a:effectLst/>
                      </a:endParaRPr>
                    </a:p>
                    <a:p>
                      <a:r>
                        <a:rPr lang="en-US" sz="2400" kern="100" dirty="0">
                          <a:effectLst/>
                        </a:rPr>
                        <a:t> </a:t>
                      </a:r>
                      <a:endParaRPr lang="ja-JP" sz="24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extLst>
                  <a:ext uri="{0D108BD9-81ED-4DB2-BD59-A6C34878D82A}">
                    <a16:rowId xmlns:a16="http://schemas.microsoft.com/office/drawing/2014/main" val="379244952"/>
                  </a:ext>
                </a:extLst>
              </a:tr>
            </a:tbl>
          </a:graphicData>
        </a:graphic>
      </p:graphicFrame>
    </p:spTree>
    <p:extLst>
      <p:ext uri="{BB962C8B-B14F-4D97-AF65-F5344CB8AC3E}">
        <p14:creationId xmlns:p14="http://schemas.microsoft.com/office/powerpoint/2010/main" val="3314936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5D160577-25CB-BBEC-CA0F-6C8EDBE42CDA}"/>
              </a:ext>
            </a:extLst>
          </p:cNvPr>
          <p:cNvSpPr txBox="1"/>
          <p:nvPr/>
        </p:nvSpPr>
        <p:spPr>
          <a:xfrm>
            <a:off x="9673389" y="866274"/>
            <a:ext cx="1143000" cy="1015663"/>
          </a:xfrm>
          <a:prstGeom prst="rect">
            <a:avLst/>
          </a:prstGeom>
          <a:noFill/>
        </p:spPr>
        <p:txBody>
          <a:bodyPr wrap="square" rtlCol="0">
            <a:spAutoFit/>
          </a:bodyPr>
          <a:lstStyle/>
          <a:p>
            <a:r>
              <a:rPr kumimoji="1" lang="en-US" altLang="ja-JP" sz="6000" b="1" dirty="0">
                <a:solidFill>
                  <a:srgbClr val="FF0000"/>
                </a:solidFill>
              </a:rPr>
              <a:t>6</a:t>
            </a:r>
            <a:endParaRPr kumimoji="1" lang="ja-JP" altLang="en-US" sz="6000" b="1">
              <a:solidFill>
                <a:srgbClr val="FF0000"/>
              </a:solidFill>
            </a:endParaRPr>
          </a:p>
        </p:txBody>
      </p:sp>
      <p:sp>
        <p:nvSpPr>
          <p:cNvPr id="3" name="Rectangle 2">
            <a:extLst>
              <a:ext uri="{FF2B5EF4-FFF2-40B4-BE49-F238E27FC236}">
                <a16:creationId xmlns:a16="http://schemas.microsoft.com/office/drawing/2014/main" id="{62ED8350-40B2-1EC1-1267-3BA0BF2B7ED5}"/>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pic>
        <p:nvPicPr>
          <p:cNvPr id="6145" name="図 7" descr="6.真ん中の折りすじに合わせるように点線のところで折りすじをつけて元にもどします。">
            <a:extLst>
              <a:ext uri="{FF2B5EF4-FFF2-40B4-BE49-F238E27FC236}">
                <a16:creationId xmlns:a16="http://schemas.microsoft.com/office/drawing/2014/main" id="{0795DDB0-C64E-A444-C3DF-9EA898E2BCEB}"/>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 y="-666079"/>
            <a:ext cx="7038443" cy="703844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表 3">
            <a:extLst>
              <a:ext uri="{FF2B5EF4-FFF2-40B4-BE49-F238E27FC236}">
                <a16:creationId xmlns:a16="http://schemas.microsoft.com/office/drawing/2014/main" id="{799FB1DF-610B-B0EE-7ABC-6465F177F573}"/>
              </a:ext>
            </a:extLst>
          </p:cNvPr>
          <p:cNvGraphicFramePr>
            <a:graphicFrameLocks noGrp="1"/>
          </p:cNvGraphicFramePr>
          <p:nvPr>
            <p:extLst>
              <p:ext uri="{D42A27DB-BD31-4B8C-83A1-F6EECF244321}">
                <p14:modId xmlns:p14="http://schemas.microsoft.com/office/powerpoint/2010/main" val="3133950452"/>
              </p:ext>
            </p:extLst>
          </p:nvPr>
        </p:nvGraphicFramePr>
        <p:xfrm>
          <a:off x="4225223" y="4976064"/>
          <a:ext cx="7966777" cy="1854200"/>
        </p:xfrm>
        <a:graphic>
          <a:graphicData uri="http://schemas.openxmlformats.org/drawingml/2006/table">
            <a:tbl>
              <a:tblPr firstRow="1" firstCol="1" bandRow="1">
                <a:tableStyleId>{5C22544A-7EE6-4342-B048-85BDC9FD1C3A}</a:tableStyleId>
              </a:tblPr>
              <a:tblGrid>
                <a:gridCol w="4001355">
                  <a:extLst>
                    <a:ext uri="{9D8B030D-6E8A-4147-A177-3AD203B41FA5}">
                      <a16:colId xmlns:a16="http://schemas.microsoft.com/office/drawing/2014/main" val="1249605435"/>
                    </a:ext>
                  </a:extLst>
                </a:gridCol>
                <a:gridCol w="3965422">
                  <a:extLst>
                    <a:ext uri="{9D8B030D-6E8A-4147-A177-3AD203B41FA5}">
                      <a16:colId xmlns:a16="http://schemas.microsoft.com/office/drawing/2014/main" val="3174300676"/>
                    </a:ext>
                  </a:extLst>
                </a:gridCol>
              </a:tblGrid>
              <a:tr h="0">
                <a:tc>
                  <a:txBody>
                    <a:bodyPr/>
                    <a:lstStyle/>
                    <a:p>
                      <a:r>
                        <a:rPr lang="en-US" sz="2400" kern="100">
                          <a:effectLst/>
                        </a:rPr>
                        <a:t>6.Fold along the dotted line to create a crease aligned with the center fold, then unfold.</a:t>
                      </a:r>
                      <a:endParaRPr lang="ja-JP" sz="24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spcBef>
                          <a:spcPts val="400"/>
                        </a:spcBef>
                        <a:spcAft>
                          <a:spcPts val="200"/>
                        </a:spcAft>
                      </a:pPr>
                      <a:r>
                        <a:rPr lang="en-US" sz="2400" kern="100" spc="60" dirty="0">
                          <a:effectLst/>
                        </a:rPr>
                        <a:t>6.</a:t>
                      </a:r>
                      <a:r>
                        <a:rPr lang="ja-JP" sz="2400" kern="100" spc="60">
                          <a:effectLst/>
                        </a:rPr>
                        <a:t>真ん中の折りすじに合わせるように点線のところで折りすじをつけて元にもどします。</a:t>
                      </a:r>
                      <a:endParaRPr lang="ja-JP" sz="2400" kern="100">
                        <a:effectLst/>
                      </a:endParaRPr>
                    </a:p>
                    <a:p>
                      <a:endParaRPr lang="ja-JP" sz="2400" kern="100">
                        <a:effectLst/>
                      </a:endParaRPr>
                    </a:p>
                  </a:txBody>
                  <a:tcPr marL="68580" marR="68580" marT="0" marB="0"/>
                </a:tc>
                <a:extLst>
                  <a:ext uri="{0D108BD9-81ED-4DB2-BD59-A6C34878D82A}">
                    <a16:rowId xmlns:a16="http://schemas.microsoft.com/office/drawing/2014/main" val="20516162"/>
                  </a:ext>
                </a:extLst>
              </a:tr>
            </a:tbl>
          </a:graphicData>
        </a:graphic>
      </p:graphicFrame>
    </p:spTree>
    <p:extLst>
      <p:ext uri="{BB962C8B-B14F-4D97-AF65-F5344CB8AC3E}">
        <p14:creationId xmlns:p14="http://schemas.microsoft.com/office/powerpoint/2010/main" val="2954643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24D8847-A93C-6436-6D6E-5EDDD24AE6DE}"/>
              </a:ext>
            </a:extLst>
          </p:cNvPr>
          <p:cNvSpPr txBox="1"/>
          <p:nvPr/>
        </p:nvSpPr>
        <p:spPr>
          <a:xfrm>
            <a:off x="9673389" y="866274"/>
            <a:ext cx="1143000" cy="1015663"/>
          </a:xfrm>
          <a:prstGeom prst="rect">
            <a:avLst/>
          </a:prstGeom>
          <a:noFill/>
        </p:spPr>
        <p:txBody>
          <a:bodyPr wrap="square" rtlCol="0">
            <a:spAutoFit/>
          </a:bodyPr>
          <a:lstStyle/>
          <a:p>
            <a:r>
              <a:rPr kumimoji="1" lang="en-US" altLang="ja-JP" sz="6000" b="1" dirty="0">
                <a:solidFill>
                  <a:srgbClr val="FF0000"/>
                </a:solidFill>
              </a:rPr>
              <a:t>7</a:t>
            </a:r>
            <a:endParaRPr kumimoji="1" lang="ja-JP" altLang="en-US" sz="6000" b="1">
              <a:solidFill>
                <a:srgbClr val="FF0000"/>
              </a:solidFill>
            </a:endParaRPr>
          </a:p>
        </p:txBody>
      </p:sp>
      <p:sp>
        <p:nvSpPr>
          <p:cNvPr id="3" name="Rectangle 2">
            <a:extLst>
              <a:ext uri="{FF2B5EF4-FFF2-40B4-BE49-F238E27FC236}">
                <a16:creationId xmlns:a16="http://schemas.microsoft.com/office/drawing/2014/main" id="{2846D639-F08F-F259-9231-6CE780898D76}"/>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pic>
        <p:nvPicPr>
          <p:cNvPr id="7169" name="図 8" descr="7.上の三角の部分も点線のところで折りすじをつけて元にもどし、図のように開いて折りたたみます。">
            <a:extLst>
              <a:ext uri="{FF2B5EF4-FFF2-40B4-BE49-F238E27FC236}">
                <a16:creationId xmlns:a16="http://schemas.microsoft.com/office/drawing/2014/main" id="{57A7F967-3344-63E6-9078-29C232F2C241}"/>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 y="-1"/>
            <a:ext cx="6328611" cy="520579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表 3">
            <a:extLst>
              <a:ext uri="{FF2B5EF4-FFF2-40B4-BE49-F238E27FC236}">
                <a16:creationId xmlns:a16="http://schemas.microsoft.com/office/drawing/2014/main" id="{F1DCA21F-554C-7B46-29B7-351CE9AC0D7C}"/>
              </a:ext>
            </a:extLst>
          </p:cNvPr>
          <p:cNvGraphicFramePr>
            <a:graphicFrameLocks noGrp="1"/>
          </p:cNvGraphicFramePr>
          <p:nvPr>
            <p:extLst>
              <p:ext uri="{D42A27DB-BD31-4B8C-83A1-F6EECF244321}">
                <p14:modId xmlns:p14="http://schemas.microsoft.com/office/powerpoint/2010/main" val="1320214590"/>
              </p:ext>
            </p:extLst>
          </p:nvPr>
        </p:nvGraphicFramePr>
        <p:xfrm>
          <a:off x="4237255" y="4638040"/>
          <a:ext cx="7954745" cy="2219960"/>
        </p:xfrm>
        <a:graphic>
          <a:graphicData uri="http://schemas.openxmlformats.org/drawingml/2006/table">
            <a:tbl>
              <a:tblPr firstRow="1" firstCol="1" bandRow="1">
                <a:tableStyleId>{5C22544A-7EE6-4342-B048-85BDC9FD1C3A}</a:tableStyleId>
              </a:tblPr>
              <a:tblGrid>
                <a:gridCol w="4056514">
                  <a:extLst>
                    <a:ext uri="{9D8B030D-6E8A-4147-A177-3AD203B41FA5}">
                      <a16:colId xmlns:a16="http://schemas.microsoft.com/office/drawing/2014/main" val="2851440200"/>
                    </a:ext>
                  </a:extLst>
                </a:gridCol>
                <a:gridCol w="3898231">
                  <a:extLst>
                    <a:ext uri="{9D8B030D-6E8A-4147-A177-3AD203B41FA5}">
                      <a16:colId xmlns:a16="http://schemas.microsoft.com/office/drawing/2014/main" val="109791020"/>
                    </a:ext>
                  </a:extLst>
                </a:gridCol>
              </a:tblGrid>
              <a:tr h="0">
                <a:tc>
                  <a:txBody>
                    <a:bodyPr/>
                    <a:lstStyle/>
                    <a:p>
                      <a:r>
                        <a:rPr lang="en-US" sz="2400" kern="100">
                          <a:effectLst/>
                        </a:rPr>
                        <a:t>7.Also fold the top triangular section along the dotted line to create a crease, then unfold. Open and fold it flat as shown in the diagram.</a:t>
                      </a:r>
                      <a:endParaRPr lang="ja-JP" sz="24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spcBef>
                          <a:spcPts val="400"/>
                        </a:spcBef>
                        <a:spcAft>
                          <a:spcPts val="200"/>
                        </a:spcAft>
                      </a:pPr>
                      <a:r>
                        <a:rPr lang="en-US" sz="2400" kern="100" spc="60" dirty="0">
                          <a:effectLst/>
                        </a:rPr>
                        <a:t>7.</a:t>
                      </a:r>
                      <a:r>
                        <a:rPr lang="ja-JP" sz="2400" kern="100" spc="60">
                          <a:effectLst/>
                        </a:rPr>
                        <a:t>上の三角の部分も点線のところで折りすじをつけて元にもどし、図のように開いて折りたたみます。</a:t>
                      </a:r>
                      <a:endParaRPr lang="ja-JP" sz="2400" kern="100">
                        <a:effectLst/>
                      </a:endParaRPr>
                    </a:p>
                    <a:p>
                      <a:r>
                        <a:rPr lang="en-US" sz="2400" kern="100" dirty="0">
                          <a:effectLst/>
                        </a:rPr>
                        <a:t> </a:t>
                      </a:r>
                      <a:endParaRPr lang="ja-JP" sz="2400" kern="100">
                        <a:effectLst/>
                      </a:endParaRPr>
                    </a:p>
                    <a:p>
                      <a:r>
                        <a:rPr lang="en-US" sz="2400" kern="100" dirty="0">
                          <a:effectLst/>
                        </a:rPr>
                        <a:t> </a:t>
                      </a:r>
                      <a:endParaRPr lang="ja-JP" sz="24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extLst>
                  <a:ext uri="{0D108BD9-81ED-4DB2-BD59-A6C34878D82A}">
                    <a16:rowId xmlns:a16="http://schemas.microsoft.com/office/drawing/2014/main" val="417367084"/>
                  </a:ext>
                </a:extLst>
              </a:tr>
            </a:tbl>
          </a:graphicData>
        </a:graphic>
      </p:graphicFrame>
    </p:spTree>
    <p:extLst>
      <p:ext uri="{BB962C8B-B14F-4D97-AF65-F5344CB8AC3E}">
        <p14:creationId xmlns:p14="http://schemas.microsoft.com/office/powerpoint/2010/main" val="4195781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F11BAD3D-A51B-1935-E0B9-906981DBA3FC}"/>
              </a:ext>
            </a:extLst>
          </p:cNvPr>
          <p:cNvSpPr txBox="1"/>
          <p:nvPr/>
        </p:nvSpPr>
        <p:spPr>
          <a:xfrm>
            <a:off x="9673389" y="866274"/>
            <a:ext cx="1143000" cy="1015663"/>
          </a:xfrm>
          <a:prstGeom prst="rect">
            <a:avLst/>
          </a:prstGeom>
          <a:noFill/>
        </p:spPr>
        <p:txBody>
          <a:bodyPr wrap="square" rtlCol="0">
            <a:spAutoFit/>
          </a:bodyPr>
          <a:lstStyle/>
          <a:p>
            <a:r>
              <a:rPr kumimoji="1" lang="en-US" altLang="ja-JP" sz="6000" b="1" dirty="0">
                <a:solidFill>
                  <a:srgbClr val="FF0000"/>
                </a:solidFill>
              </a:rPr>
              <a:t>8</a:t>
            </a:r>
            <a:endParaRPr kumimoji="1" lang="ja-JP" altLang="en-US" sz="6000" b="1">
              <a:solidFill>
                <a:srgbClr val="FF0000"/>
              </a:solidFill>
            </a:endParaRPr>
          </a:p>
        </p:txBody>
      </p:sp>
      <p:sp>
        <p:nvSpPr>
          <p:cNvPr id="3" name="Rectangle 2">
            <a:extLst>
              <a:ext uri="{FF2B5EF4-FFF2-40B4-BE49-F238E27FC236}">
                <a16:creationId xmlns:a16="http://schemas.microsoft.com/office/drawing/2014/main" id="{1467DFCE-85BF-2A4B-DDF3-C0CD3D4675B9}"/>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pic>
        <p:nvPicPr>
          <p:cNvPr id="8193" name="図 9" descr="8.反対側も同じように開いて折りたたみます。">
            <a:extLst>
              <a:ext uri="{FF2B5EF4-FFF2-40B4-BE49-F238E27FC236}">
                <a16:creationId xmlns:a16="http://schemas.microsoft.com/office/drawing/2014/main" id="{D43EA743-DB31-C5B8-900A-B564AA1776D1}"/>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 y="-1"/>
            <a:ext cx="5678905" cy="567890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表 4">
            <a:extLst>
              <a:ext uri="{FF2B5EF4-FFF2-40B4-BE49-F238E27FC236}">
                <a16:creationId xmlns:a16="http://schemas.microsoft.com/office/drawing/2014/main" id="{430EE625-1BC6-2255-A4E5-E6432425901F}"/>
              </a:ext>
            </a:extLst>
          </p:cNvPr>
          <p:cNvGraphicFramePr>
            <a:graphicFrameLocks noGrp="1"/>
          </p:cNvGraphicFramePr>
          <p:nvPr>
            <p:extLst>
              <p:ext uri="{D42A27DB-BD31-4B8C-83A1-F6EECF244321}">
                <p14:modId xmlns:p14="http://schemas.microsoft.com/office/powerpoint/2010/main" val="2022536970"/>
              </p:ext>
            </p:extLst>
          </p:nvPr>
        </p:nvGraphicFramePr>
        <p:xfrm>
          <a:off x="4405697" y="5369560"/>
          <a:ext cx="7786303" cy="1488440"/>
        </p:xfrm>
        <a:graphic>
          <a:graphicData uri="http://schemas.openxmlformats.org/drawingml/2006/table">
            <a:tbl>
              <a:tblPr firstRow="1" firstCol="1" bandRow="1">
                <a:tableStyleId>{5C22544A-7EE6-4342-B048-85BDC9FD1C3A}</a:tableStyleId>
              </a:tblPr>
              <a:tblGrid>
                <a:gridCol w="3910711">
                  <a:extLst>
                    <a:ext uri="{9D8B030D-6E8A-4147-A177-3AD203B41FA5}">
                      <a16:colId xmlns:a16="http://schemas.microsoft.com/office/drawing/2014/main" val="2524828406"/>
                    </a:ext>
                  </a:extLst>
                </a:gridCol>
                <a:gridCol w="3875592">
                  <a:extLst>
                    <a:ext uri="{9D8B030D-6E8A-4147-A177-3AD203B41FA5}">
                      <a16:colId xmlns:a16="http://schemas.microsoft.com/office/drawing/2014/main" val="402611276"/>
                    </a:ext>
                  </a:extLst>
                </a:gridCol>
              </a:tblGrid>
              <a:tr h="0">
                <a:tc>
                  <a:txBody>
                    <a:bodyPr/>
                    <a:lstStyle/>
                    <a:p>
                      <a:r>
                        <a:rPr lang="en-US" sz="2400" kern="100">
                          <a:effectLst/>
                        </a:rPr>
                        <a:t>8.Repeat the same process on the opposite side, opening and folding it flat.</a:t>
                      </a:r>
                      <a:endParaRPr lang="ja-JP" sz="24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spcBef>
                          <a:spcPts val="400"/>
                        </a:spcBef>
                        <a:spcAft>
                          <a:spcPts val="200"/>
                        </a:spcAft>
                      </a:pPr>
                      <a:r>
                        <a:rPr lang="en-US" sz="2400" kern="100" spc="60" dirty="0">
                          <a:effectLst/>
                        </a:rPr>
                        <a:t>8.</a:t>
                      </a:r>
                      <a:r>
                        <a:rPr lang="ja-JP" sz="2400" kern="100" spc="60">
                          <a:effectLst/>
                        </a:rPr>
                        <a:t>反対側も同じように開いて折りたたみます。</a:t>
                      </a:r>
                      <a:endParaRPr lang="ja-JP" sz="2400" kern="100">
                        <a:effectLst/>
                      </a:endParaRPr>
                    </a:p>
                    <a:p>
                      <a:r>
                        <a:rPr lang="en-US" sz="2400" kern="100" dirty="0">
                          <a:effectLst/>
                        </a:rPr>
                        <a:t> </a:t>
                      </a:r>
                      <a:endParaRPr lang="ja-JP" sz="2400" kern="100">
                        <a:effectLst/>
                      </a:endParaRPr>
                    </a:p>
                    <a:p>
                      <a:r>
                        <a:rPr lang="en-US" sz="2400" kern="100" dirty="0">
                          <a:effectLst/>
                        </a:rPr>
                        <a:t> </a:t>
                      </a:r>
                      <a:endParaRPr lang="ja-JP" sz="24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extLst>
                  <a:ext uri="{0D108BD9-81ED-4DB2-BD59-A6C34878D82A}">
                    <a16:rowId xmlns:a16="http://schemas.microsoft.com/office/drawing/2014/main" val="413122073"/>
                  </a:ext>
                </a:extLst>
              </a:tr>
            </a:tbl>
          </a:graphicData>
        </a:graphic>
      </p:graphicFrame>
    </p:spTree>
    <p:extLst>
      <p:ext uri="{BB962C8B-B14F-4D97-AF65-F5344CB8AC3E}">
        <p14:creationId xmlns:p14="http://schemas.microsoft.com/office/powerpoint/2010/main" val="3940987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8457426-3A21-C2E3-F7EC-9D23BDEDE05D}"/>
              </a:ext>
            </a:extLst>
          </p:cNvPr>
          <p:cNvSpPr txBox="1"/>
          <p:nvPr/>
        </p:nvSpPr>
        <p:spPr>
          <a:xfrm>
            <a:off x="9673389" y="866274"/>
            <a:ext cx="1143000" cy="1015663"/>
          </a:xfrm>
          <a:prstGeom prst="rect">
            <a:avLst/>
          </a:prstGeom>
          <a:noFill/>
        </p:spPr>
        <p:txBody>
          <a:bodyPr wrap="square" rtlCol="0">
            <a:spAutoFit/>
          </a:bodyPr>
          <a:lstStyle/>
          <a:p>
            <a:r>
              <a:rPr kumimoji="1" lang="en-US" altLang="ja-JP" sz="6000" b="1" dirty="0">
                <a:solidFill>
                  <a:srgbClr val="FF0000"/>
                </a:solidFill>
              </a:rPr>
              <a:t>9</a:t>
            </a:r>
            <a:endParaRPr kumimoji="1" lang="ja-JP" altLang="en-US" sz="6000" b="1">
              <a:solidFill>
                <a:srgbClr val="FF0000"/>
              </a:solidFill>
            </a:endParaRPr>
          </a:p>
        </p:txBody>
      </p:sp>
      <p:sp>
        <p:nvSpPr>
          <p:cNvPr id="3" name="Rectangle 2">
            <a:extLst>
              <a:ext uri="{FF2B5EF4-FFF2-40B4-BE49-F238E27FC236}">
                <a16:creationId xmlns:a16="http://schemas.microsoft.com/office/drawing/2014/main" id="{ACF099CA-6A94-EE9B-CD5C-B4315221EDD9}"/>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pic>
        <p:nvPicPr>
          <p:cNvPr id="9217" name="図 10" descr="9.真ん中に合わせて点線のところで折ります。">
            <a:extLst>
              <a:ext uri="{FF2B5EF4-FFF2-40B4-BE49-F238E27FC236}">
                <a16:creationId xmlns:a16="http://schemas.microsoft.com/office/drawing/2014/main" id="{A163FE32-683A-AE6E-377E-2372D26D7ADE}"/>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5835316" cy="583531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表 3">
            <a:extLst>
              <a:ext uri="{FF2B5EF4-FFF2-40B4-BE49-F238E27FC236}">
                <a16:creationId xmlns:a16="http://schemas.microsoft.com/office/drawing/2014/main" id="{2AA57292-6540-D31F-EE21-A0A8E54EFEA3}"/>
              </a:ext>
            </a:extLst>
          </p:cNvPr>
          <p:cNvGraphicFramePr>
            <a:graphicFrameLocks noGrp="1"/>
          </p:cNvGraphicFramePr>
          <p:nvPr>
            <p:extLst>
              <p:ext uri="{D42A27DB-BD31-4B8C-83A1-F6EECF244321}">
                <p14:modId xmlns:p14="http://schemas.microsoft.com/office/powerpoint/2010/main" val="114637401"/>
              </p:ext>
            </p:extLst>
          </p:nvPr>
        </p:nvGraphicFramePr>
        <p:xfrm>
          <a:off x="5739576" y="5344420"/>
          <a:ext cx="6452424" cy="1488440"/>
        </p:xfrm>
        <a:graphic>
          <a:graphicData uri="http://schemas.openxmlformats.org/drawingml/2006/table">
            <a:tbl>
              <a:tblPr firstRow="1" firstCol="1" bandRow="1">
                <a:tableStyleId>{5C22544A-7EE6-4342-B048-85BDC9FD1C3A}</a:tableStyleId>
              </a:tblPr>
              <a:tblGrid>
                <a:gridCol w="3240763">
                  <a:extLst>
                    <a:ext uri="{9D8B030D-6E8A-4147-A177-3AD203B41FA5}">
                      <a16:colId xmlns:a16="http://schemas.microsoft.com/office/drawing/2014/main" val="333564706"/>
                    </a:ext>
                  </a:extLst>
                </a:gridCol>
                <a:gridCol w="3211661">
                  <a:extLst>
                    <a:ext uri="{9D8B030D-6E8A-4147-A177-3AD203B41FA5}">
                      <a16:colId xmlns:a16="http://schemas.microsoft.com/office/drawing/2014/main" val="3216993936"/>
                    </a:ext>
                  </a:extLst>
                </a:gridCol>
              </a:tblGrid>
              <a:tr h="0">
                <a:tc>
                  <a:txBody>
                    <a:bodyPr/>
                    <a:lstStyle/>
                    <a:p>
                      <a:r>
                        <a:rPr lang="en-US" sz="2400" kern="100">
                          <a:effectLst/>
                        </a:rPr>
                        <a:t>9.Fold along the dotted line toward the center.</a:t>
                      </a:r>
                      <a:endParaRPr lang="ja-JP" sz="24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spcBef>
                          <a:spcPts val="400"/>
                        </a:spcBef>
                        <a:spcAft>
                          <a:spcPts val="200"/>
                        </a:spcAft>
                      </a:pPr>
                      <a:r>
                        <a:rPr lang="en-US" sz="2400" kern="100" spc="60" dirty="0">
                          <a:effectLst/>
                        </a:rPr>
                        <a:t>9.</a:t>
                      </a:r>
                      <a:r>
                        <a:rPr lang="ja-JP" sz="2400" kern="100" spc="60">
                          <a:effectLst/>
                        </a:rPr>
                        <a:t>真ん中に合わせて点線のところで折ります。</a:t>
                      </a:r>
                      <a:endParaRPr lang="ja-JP" sz="2400" kern="100">
                        <a:effectLst/>
                      </a:endParaRPr>
                    </a:p>
                    <a:p>
                      <a:r>
                        <a:rPr lang="en-US" sz="2400" kern="100" dirty="0">
                          <a:effectLst/>
                        </a:rPr>
                        <a:t> </a:t>
                      </a:r>
                      <a:endParaRPr lang="ja-JP" sz="2400" kern="100">
                        <a:effectLst/>
                      </a:endParaRPr>
                    </a:p>
                  </a:txBody>
                  <a:tcPr marL="68580" marR="68580" marT="0" marB="0"/>
                </a:tc>
                <a:extLst>
                  <a:ext uri="{0D108BD9-81ED-4DB2-BD59-A6C34878D82A}">
                    <a16:rowId xmlns:a16="http://schemas.microsoft.com/office/drawing/2014/main" val="786511198"/>
                  </a:ext>
                </a:extLst>
              </a:tr>
            </a:tbl>
          </a:graphicData>
        </a:graphic>
      </p:graphicFrame>
    </p:spTree>
    <p:extLst>
      <p:ext uri="{BB962C8B-B14F-4D97-AF65-F5344CB8AC3E}">
        <p14:creationId xmlns:p14="http://schemas.microsoft.com/office/powerpoint/2010/main" val="2562542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8B786A8-F897-7FDD-357D-BDB0731356BB}"/>
              </a:ext>
            </a:extLst>
          </p:cNvPr>
          <p:cNvSpPr txBox="1"/>
          <p:nvPr/>
        </p:nvSpPr>
        <p:spPr>
          <a:xfrm>
            <a:off x="9673389" y="866274"/>
            <a:ext cx="1143000" cy="1015663"/>
          </a:xfrm>
          <a:prstGeom prst="rect">
            <a:avLst/>
          </a:prstGeom>
          <a:noFill/>
        </p:spPr>
        <p:txBody>
          <a:bodyPr wrap="square" rtlCol="0">
            <a:spAutoFit/>
          </a:bodyPr>
          <a:lstStyle/>
          <a:p>
            <a:r>
              <a:rPr kumimoji="1" lang="en-US" altLang="ja-JP" sz="6000" b="1" dirty="0">
                <a:solidFill>
                  <a:srgbClr val="FF0000"/>
                </a:solidFill>
              </a:rPr>
              <a:t>10</a:t>
            </a:r>
            <a:endParaRPr kumimoji="1" lang="ja-JP" altLang="en-US" sz="6000" b="1">
              <a:solidFill>
                <a:srgbClr val="FF0000"/>
              </a:solidFill>
            </a:endParaRPr>
          </a:p>
        </p:txBody>
      </p:sp>
      <p:sp>
        <p:nvSpPr>
          <p:cNvPr id="3" name="Rectangle 2">
            <a:extLst>
              <a:ext uri="{FF2B5EF4-FFF2-40B4-BE49-F238E27FC236}">
                <a16:creationId xmlns:a16="http://schemas.microsoft.com/office/drawing/2014/main" id="{CA4D5095-4F28-3727-EDAB-43805F4EBAFD}"/>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pic>
        <p:nvPicPr>
          <p:cNvPr id="10241" name="図 11" descr="10.反対側も同じように真ん中に合わせて点線のところで折ります。">
            <a:extLst>
              <a:ext uri="{FF2B5EF4-FFF2-40B4-BE49-F238E27FC236}">
                <a16:creationId xmlns:a16="http://schemas.microsoft.com/office/drawing/2014/main" id="{CB19E66F-113F-8DA8-3588-B815BD2BCCF3}"/>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709863" y="122054"/>
            <a:ext cx="6039852" cy="603985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表 3">
            <a:extLst>
              <a:ext uri="{FF2B5EF4-FFF2-40B4-BE49-F238E27FC236}">
                <a16:creationId xmlns:a16="http://schemas.microsoft.com/office/drawing/2014/main" id="{8289BACB-959F-6762-B66E-6B134E0E2CF6}"/>
              </a:ext>
            </a:extLst>
          </p:cNvPr>
          <p:cNvGraphicFramePr>
            <a:graphicFrameLocks noGrp="1"/>
          </p:cNvGraphicFramePr>
          <p:nvPr>
            <p:extLst>
              <p:ext uri="{D42A27DB-BD31-4B8C-83A1-F6EECF244321}">
                <p14:modId xmlns:p14="http://schemas.microsoft.com/office/powerpoint/2010/main" val="4033003029"/>
              </p:ext>
            </p:extLst>
          </p:nvPr>
        </p:nvGraphicFramePr>
        <p:xfrm>
          <a:off x="4293401" y="5247506"/>
          <a:ext cx="7786303" cy="1488440"/>
        </p:xfrm>
        <a:graphic>
          <a:graphicData uri="http://schemas.openxmlformats.org/drawingml/2006/table">
            <a:tbl>
              <a:tblPr firstRow="1" firstCol="1" bandRow="1">
                <a:tableStyleId>{5C22544A-7EE6-4342-B048-85BDC9FD1C3A}</a:tableStyleId>
              </a:tblPr>
              <a:tblGrid>
                <a:gridCol w="3910711">
                  <a:extLst>
                    <a:ext uri="{9D8B030D-6E8A-4147-A177-3AD203B41FA5}">
                      <a16:colId xmlns:a16="http://schemas.microsoft.com/office/drawing/2014/main" val="2621022865"/>
                    </a:ext>
                  </a:extLst>
                </a:gridCol>
                <a:gridCol w="3875592">
                  <a:extLst>
                    <a:ext uri="{9D8B030D-6E8A-4147-A177-3AD203B41FA5}">
                      <a16:colId xmlns:a16="http://schemas.microsoft.com/office/drawing/2014/main" val="1429785841"/>
                    </a:ext>
                  </a:extLst>
                </a:gridCol>
              </a:tblGrid>
              <a:tr h="0">
                <a:tc>
                  <a:txBody>
                    <a:bodyPr/>
                    <a:lstStyle/>
                    <a:p>
                      <a:r>
                        <a:rPr lang="en-US" sz="2400" kern="100">
                          <a:effectLst/>
                        </a:rPr>
                        <a:t>10.Repeat on the opposite side, folding along the dotted line toward the center.</a:t>
                      </a:r>
                      <a:endParaRPr lang="ja-JP" sz="24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spcBef>
                          <a:spcPts val="400"/>
                        </a:spcBef>
                        <a:spcAft>
                          <a:spcPts val="200"/>
                        </a:spcAft>
                      </a:pPr>
                      <a:r>
                        <a:rPr lang="en-US" sz="2400" kern="100" spc="60" dirty="0">
                          <a:effectLst/>
                        </a:rPr>
                        <a:t>10.</a:t>
                      </a:r>
                      <a:r>
                        <a:rPr lang="ja-JP" sz="2400" kern="100" spc="60">
                          <a:effectLst/>
                        </a:rPr>
                        <a:t>反対側も同じように真ん中に合わせて点線のところで折ります。</a:t>
                      </a:r>
                      <a:endParaRPr lang="ja-JP" sz="2400" kern="100">
                        <a:effectLst/>
                      </a:endParaRPr>
                    </a:p>
                    <a:p>
                      <a:r>
                        <a:rPr lang="en-US" sz="2400" kern="100" dirty="0">
                          <a:effectLst/>
                        </a:rPr>
                        <a:t> </a:t>
                      </a:r>
                      <a:endParaRPr lang="ja-JP" sz="2400" kern="100">
                        <a:effectLst/>
                      </a:endParaRPr>
                    </a:p>
                  </a:txBody>
                  <a:tcPr marL="68580" marR="68580" marT="0" marB="0"/>
                </a:tc>
                <a:extLst>
                  <a:ext uri="{0D108BD9-81ED-4DB2-BD59-A6C34878D82A}">
                    <a16:rowId xmlns:a16="http://schemas.microsoft.com/office/drawing/2014/main" val="3463852858"/>
                  </a:ext>
                </a:extLst>
              </a:tr>
            </a:tbl>
          </a:graphicData>
        </a:graphic>
      </p:graphicFrame>
    </p:spTree>
    <p:extLst>
      <p:ext uri="{BB962C8B-B14F-4D97-AF65-F5344CB8AC3E}">
        <p14:creationId xmlns:p14="http://schemas.microsoft.com/office/powerpoint/2010/main" val="965878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FA4D9011-0119-7390-F3AB-9D58CF8B00EB}"/>
              </a:ext>
            </a:extLst>
          </p:cNvPr>
          <p:cNvSpPr txBox="1"/>
          <p:nvPr/>
        </p:nvSpPr>
        <p:spPr>
          <a:xfrm>
            <a:off x="9673389" y="866274"/>
            <a:ext cx="1143000" cy="1015663"/>
          </a:xfrm>
          <a:prstGeom prst="rect">
            <a:avLst/>
          </a:prstGeom>
          <a:noFill/>
        </p:spPr>
        <p:txBody>
          <a:bodyPr wrap="square" rtlCol="0">
            <a:spAutoFit/>
          </a:bodyPr>
          <a:lstStyle/>
          <a:p>
            <a:r>
              <a:rPr kumimoji="1" lang="en-US" altLang="ja-JP" sz="6000" b="1" dirty="0">
                <a:solidFill>
                  <a:srgbClr val="FF0000"/>
                </a:solidFill>
              </a:rPr>
              <a:t>11</a:t>
            </a:r>
            <a:endParaRPr kumimoji="1" lang="ja-JP" altLang="en-US" sz="6000" b="1">
              <a:solidFill>
                <a:srgbClr val="FF0000"/>
              </a:solidFill>
            </a:endParaRPr>
          </a:p>
        </p:txBody>
      </p:sp>
      <p:sp>
        <p:nvSpPr>
          <p:cNvPr id="3" name="Rectangle 2">
            <a:extLst>
              <a:ext uri="{FF2B5EF4-FFF2-40B4-BE49-F238E27FC236}">
                <a16:creationId xmlns:a16="http://schemas.microsoft.com/office/drawing/2014/main" id="{ECE002DA-B3A3-8B76-47F7-96604D243946}"/>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pic>
        <p:nvPicPr>
          <p:cNvPr id="11265" name="図 12" descr="11.下のとがった部分を左右とも、上の羽の部分の間にはさみこむように持ち上げます。その際、とがった部分の山折り部分をへこませて谷折りに折りかえます。">
            <a:extLst>
              <a:ext uri="{FF2B5EF4-FFF2-40B4-BE49-F238E27FC236}">
                <a16:creationId xmlns:a16="http://schemas.microsoft.com/office/drawing/2014/main" id="{6532DA1C-7EA2-10EA-C061-2EE29246395A}"/>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854244" y="-1"/>
            <a:ext cx="6557207" cy="655720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表 3">
            <a:extLst>
              <a:ext uri="{FF2B5EF4-FFF2-40B4-BE49-F238E27FC236}">
                <a16:creationId xmlns:a16="http://schemas.microsoft.com/office/drawing/2014/main" id="{22FD35A1-4179-2BB8-F8CA-84A5A6DAC2C0}"/>
              </a:ext>
            </a:extLst>
          </p:cNvPr>
          <p:cNvGraphicFramePr>
            <a:graphicFrameLocks noGrp="1"/>
          </p:cNvGraphicFramePr>
          <p:nvPr>
            <p:extLst>
              <p:ext uri="{D42A27DB-BD31-4B8C-83A1-F6EECF244321}">
                <p14:modId xmlns:p14="http://schemas.microsoft.com/office/powerpoint/2010/main" val="1964794729"/>
              </p:ext>
            </p:extLst>
          </p:nvPr>
        </p:nvGraphicFramePr>
        <p:xfrm>
          <a:off x="4341529" y="4297680"/>
          <a:ext cx="7750208" cy="2560320"/>
        </p:xfrm>
        <a:graphic>
          <a:graphicData uri="http://schemas.openxmlformats.org/drawingml/2006/table">
            <a:tbl>
              <a:tblPr firstRow="1" firstCol="1" bandRow="1">
                <a:tableStyleId>{5C22544A-7EE6-4342-B048-85BDC9FD1C3A}</a:tableStyleId>
              </a:tblPr>
              <a:tblGrid>
                <a:gridCol w="3892582">
                  <a:extLst>
                    <a:ext uri="{9D8B030D-6E8A-4147-A177-3AD203B41FA5}">
                      <a16:colId xmlns:a16="http://schemas.microsoft.com/office/drawing/2014/main" val="2561725335"/>
                    </a:ext>
                  </a:extLst>
                </a:gridCol>
                <a:gridCol w="3857626">
                  <a:extLst>
                    <a:ext uri="{9D8B030D-6E8A-4147-A177-3AD203B41FA5}">
                      <a16:colId xmlns:a16="http://schemas.microsoft.com/office/drawing/2014/main" val="1338412808"/>
                    </a:ext>
                  </a:extLst>
                </a:gridCol>
              </a:tblGrid>
              <a:tr h="0">
                <a:tc>
                  <a:txBody>
                    <a:bodyPr/>
                    <a:lstStyle/>
                    <a:p>
                      <a:r>
                        <a:rPr lang="en-US" sz="2400" kern="100">
                          <a:effectLst/>
                        </a:rPr>
                        <a:t>11.Lift the pointed bottom section on both sides, tucking it between the upper wing sections. While doing this, invert the mountain fold into a valley fold.</a:t>
                      </a:r>
                      <a:endParaRPr lang="ja-JP" sz="24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spcBef>
                          <a:spcPts val="400"/>
                        </a:spcBef>
                        <a:spcAft>
                          <a:spcPts val="200"/>
                        </a:spcAft>
                      </a:pPr>
                      <a:r>
                        <a:rPr lang="en-US" sz="2400" kern="100" spc="60" dirty="0">
                          <a:effectLst/>
                        </a:rPr>
                        <a:t>11.</a:t>
                      </a:r>
                      <a:r>
                        <a:rPr lang="ja-JP" sz="2400" kern="100" spc="60">
                          <a:effectLst/>
                        </a:rPr>
                        <a:t>下のとがった部分を左右とも、上の羽の部分の間にはさみこむように持ち上げます。その際、とがった部分の山折り部分をへこませて谷折りに折りかえます。</a:t>
                      </a:r>
                      <a:endParaRPr lang="ja-JP" sz="2400" kern="100">
                        <a:effectLst/>
                      </a:endParaRPr>
                    </a:p>
                  </a:txBody>
                  <a:tcPr marL="68580" marR="68580" marT="0" marB="0"/>
                </a:tc>
                <a:extLst>
                  <a:ext uri="{0D108BD9-81ED-4DB2-BD59-A6C34878D82A}">
                    <a16:rowId xmlns:a16="http://schemas.microsoft.com/office/drawing/2014/main" val="1422099418"/>
                  </a:ext>
                </a:extLst>
              </a:tr>
            </a:tbl>
          </a:graphicData>
        </a:graphic>
      </p:graphicFrame>
    </p:spTree>
    <p:extLst>
      <p:ext uri="{BB962C8B-B14F-4D97-AF65-F5344CB8AC3E}">
        <p14:creationId xmlns:p14="http://schemas.microsoft.com/office/powerpoint/2010/main" val="203758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FA2B014F-CAAD-EA67-559B-D2FBFE0E5144}"/>
              </a:ext>
            </a:extLst>
          </p:cNvPr>
          <p:cNvSpPr txBox="1"/>
          <p:nvPr/>
        </p:nvSpPr>
        <p:spPr>
          <a:xfrm>
            <a:off x="9673389" y="866274"/>
            <a:ext cx="1143000" cy="1015663"/>
          </a:xfrm>
          <a:prstGeom prst="rect">
            <a:avLst/>
          </a:prstGeom>
          <a:noFill/>
        </p:spPr>
        <p:txBody>
          <a:bodyPr wrap="square" rtlCol="0">
            <a:spAutoFit/>
          </a:bodyPr>
          <a:lstStyle/>
          <a:p>
            <a:r>
              <a:rPr kumimoji="1" lang="en-US" altLang="ja-JP" sz="6000" b="1" dirty="0">
                <a:solidFill>
                  <a:srgbClr val="FF0000"/>
                </a:solidFill>
              </a:rPr>
              <a:t>12</a:t>
            </a:r>
            <a:endParaRPr kumimoji="1" lang="ja-JP" altLang="en-US" sz="6000" b="1">
              <a:solidFill>
                <a:srgbClr val="FF0000"/>
              </a:solidFill>
            </a:endParaRPr>
          </a:p>
        </p:txBody>
      </p:sp>
      <p:sp>
        <p:nvSpPr>
          <p:cNvPr id="3" name="Rectangle 2">
            <a:extLst>
              <a:ext uri="{FF2B5EF4-FFF2-40B4-BE49-F238E27FC236}">
                <a16:creationId xmlns:a16="http://schemas.microsoft.com/office/drawing/2014/main" id="{92165A6B-1F25-2AD0-6459-7B8A5BCE55D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pic>
        <p:nvPicPr>
          <p:cNvPr id="12289" name="図 13" descr="12.右側のとがった部分を、点線のところで山折り部分をへこませて谷折りに折りかえて、先端を右側に引出します。">
            <a:extLst>
              <a:ext uri="{FF2B5EF4-FFF2-40B4-BE49-F238E27FC236}">
                <a16:creationId xmlns:a16="http://schemas.microsoft.com/office/drawing/2014/main" id="{05835665-6470-C2B2-3C15-EF55B214E72F}"/>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673770" y="-1172602"/>
            <a:ext cx="7748338" cy="774833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表 3">
            <a:extLst>
              <a:ext uri="{FF2B5EF4-FFF2-40B4-BE49-F238E27FC236}">
                <a16:creationId xmlns:a16="http://schemas.microsoft.com/office/drawing/2014/main" id="{2D53239F-2091-F86B-8ECD-C8045F493A23}"/>
              </a:ext>
            </a:extLst>
          </p:cNvPr>
          <p:cNvGraphicFramePr>
            <a:graphicFrameLocks noGrp="1"/>
          </p:cNvGraphicFramePr>
          <p:nvPr>
            <p:extLst>
              <p:ext uri="{D42A27DB-BD31-4B8C-83A1-F6EECF244321}">
                <p14:modId xmlns:p14="http://schemas.microsoft.com/office/powerpoint/2010/main" val="3689629898"/>
              </p:ext>
            </p:extLst>
          </p:nvPr>
        </p:nvGraphicFramePr>
        <p:xfrm>
          <a:off x="4425748" y="4535430"/>
          <a:ext cx="7641925" cy="2219960"/>
        </p:xfrm>
        <a:graphic>
          <a:graphicData uri="http://schemas.openxmlformats.org/drawingml/2006/table">
            <a:tbl>
              <a:tblPr firstRow="1" firstCol="1" bandRow="1">
                <a:tableStyleId>{5C22544A-7EE6-4342-B048-85BDC9FD1C3A}</a:tableStyleId>
              </a:tblPr>
              <a:tblGrid>
                <a:gridCol w="3838196">
                  <a:extLst>
                    <a:ext uri="{9D8B030D-6E8A-4147-A177-3AD203B41FA5}">
                      <a16:colId xmlns:a16="http://schemas.microsoft.com/office/drawing/2014/main" val="3125613873"/>
                    </a:ext>
                  </a:extLst>
                </a:gridCol>
                <a:gridCol w="3803729">
                  <a:extLst>
                    <a:ext uri="{9D8B030D-6E8A-4147-A177-3AD203B41FA5}">
                      <a16:colId xmlns:a16="http://schemas.microsoft.com/office/drawing/2014/main" val="3047455940"/>
                    </a:ext>
                  </a:extLst>
                </a:gridCol>
              </a:tblGrid>
              <a:tr h="0">
                <a:tc>
                  <a:txBody>
                    <a:bodyPr/>
                    <a:lstStyle/>
                    <a:p>
                      <a:r>
                        <a:rPr lang="en-US" sz="2400" kern="100">
                          <a:effectLst/>
                        </a:rPr>
                        <a:t>12.On the right pointed section, invert the mountain fold into a valley fold along the dotted line and pull the tip outward to the right.</a:t>
                      </a:r>
                      <a:endParaRPr lang="ja-JP" sz="24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spcBef>
                          <a:spcPts val="400"/>
                        </a:spcBef>
                        <a:spcAft>
                          <a:spcPts val="200"/>
                        </a:spcAft>
                      </a:pPr>
                      <a:r>
                        <a:rPr lang="en-US" sz="2400" kern="100" spc="60" dirty="0">
                          <a:effectLst/>
                        </a:rPr>
                        <a:t>12.</a:t>
                      </a:r>
                      <a:r>
                        <a:rPr lang="ja-JP" sz="2400" kern="100" spc="60">
                          <a:effectLst/>
                        </a:rPr>
                        <a:t>右側のとがった部分を、点線のところで山折り部分をへこませて谷折りに折りかえて、先端を右側に引出します。</a:t>
                      </a:r>
                      <a:endParaRPr lang="ja-JP" sz="2400" kern="100">
                        <a:effectLst/>
                      </a:endParaRPr>
                    </a:p>
                    <a:p>
                      <a:r>
                        <a:rPr lang="en-US" sz="2400" kern="100" dirty="0">
                          <a:effectLst/>
                        </a:rPr>
                        <a:t> </a:t>
                      </a:r>
                      <a:endParaRPr lang="ja-JP" sz="2400" kern="100">
                        <a:effectLst/>
                      </a:endParaRPr>
                    </a:p>
                  </a:txBody>
                  <a:tcPr marL="68580" marR="68580" marT="0" marB="0"/>
                </a:tc>
                <a:extLst>
                  <a:ext uri="{0D108BD9-81ED-4DB2-BD59-A6C34878D82A}">
                    <a16:rowId xmlns:a16="http://schemas.microsoft.com/office/drawing/2014/main" val="1282746024"/>
                  </a:ext>
                </a:extLst>
              </a:tr>
            </a:tbl>
          </a:graphicData>
        </a:graphic>
      </p:graphicFrame>
    </p:spTree>
    <p:extLst>
      <p:ext uri="{BB962C8B-B14F-4D97-AF65-F5344CB8AC3E}">
        <p14:creationId xmlns:p14="http://schemas.microsoft.com/office/powerpoint/2010/main" val="3969674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85A0E18-097A-5CDD-00ED-903D70EEDFC8}"/>
              </a:ext>
            </a:extLst>
          </p:cNvPr>
          <p:cNvSpPr txBox="1"/>
          <p:nvPr/>
        </p:nvSpPr>
        <p:spPr>
          <a:xfrm>
            <a:off x="9673389" y="866274"/>
            <a:ext cx="1143000" cy="1015663"/>
          </a:xfrm>
          <a:prstGeom prst="rect">
            <a:avLst/>
          </a:prstGeom>
          <a:noFill/>
        </p:spPr>
        <p:txBody>
          <a:bodyPr wrap="square" rtlCol="0">
            <a:spAutoFit/>
          </a:bodyPr>
          <a:lstStyle/>
          <a:p>
            <a:r>
              <a:rPr kumimoji="1" lang="en-US" altLang="ja-JP" sz="6000" b="1" dirty="0">
                <a:solidFill>
                  <a:srgbClr val="FF0000"/>
                </a:solidFill>
              </a:rPr>
              <a:t>13</a:t>
            </a:r>
            <a:endParaRPr kumimoji="1" lang="ja-JP" altLang="en-US" sz="6000" b="1">
              <a:solidFill>
                <a:srgbClr val="FF0000"/>
              </a:solidFill>
            </a:endParaRPr>
          </a:p>
        </p:txBody>
      </p:sp>
      <p:sp>
        <p:nvSpPr>
          <p:cNvPr id="3" name="Rectangle 2">
            <a:extLst>
              <a:ext uri="{FF2B5EF4-FFF2-40B4-BE49-F238E27FC236}">
                <a16:creationId xmlns:a16="http://schemas.microsoft.com/office/drawing/2014/main" id="{ED5B628E-B305-2D39-9195-C72A0C5989D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pic>
        <p:nvPicPr>
          <p:cNvPr id="13313" name="図 14" descr="13.羽を広げて立体的に形を整えます。">
            <a:extLst>
              <a:ext uri="{FF2B5EF4-FFF2-40B4-BE49-F238E27FC236}">
                <a16:creationId xmlns:a16="http://schemas.microsoft.com/office/drawing/2014/main" id="{8F0C2372-5EB1-6EE2-B4B0-0FE29410E471}"/>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577516" y="-626719"/>
            <a:ext cx="7483642" cy="748364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表 3">
            <a:extLst>
              <a:ext uri="{FF2B5EF4-FFF2-40B4-BE49-F238E27FC236}">
                <a16:creationId xmlns:a16="http://schemas.microsoft.com/office/drawing/2014/main" id="{36308285-A76A-79D2-99B2-CCE99DD56CCA}"/>
              </a:ext>
            </a:extLst>
          </p:cNvPr>
          <p:cNvGraphicFramePr>
            <a:graphicFrameLocks noGrp="1"/>
          </p:cNvGraphicFramePr>
          <p:nvPr>
            <p:extLst>
              <p:ext uri="{D42A27DB-BD31-4B8C-83A1-F6EECF244321}">
                <p14:modId xmlns:p14="http://schemas.microsoft.com/office/powerpoint/2010/main" val="961833435"/>
              </p:ext>
            </p:extLst>
          </p:nvPr>
        </p:nvGraphicFramePr>
        <p:xfrm>
          <a:off x="4886960" y="5368483"/>
          <a:ext cx="7305040" cy="1488440"/>
        </p:xfrm>
        <a:graphic>
          <a:graphicData uri="http://schemas.openxmlformats.org/drawingml/2006/table">
            <a:tbl>
              <a:tblPr firstRow="1" firstCol="1" bandRow="1">
                <a:tableStyleId>{5C22544A-7EE6-4342-B048-85BDC9FD1C3A}</a:tableStyleId>
              </a:tblPr>
              <a:tblGrid>
                <a:gridCol w="3668994">
                  <a:extLst>
                    <a:ext uri="{9D8B030D-6E8A-4147-A177-3AD203B41FA5}">
                      <a16:colId xmlns:a16="http://schemas.microsoft.com/office/drawing/2014/main" val="3597522576"/>
                    </a:ext>
                  </a:extLst>
                </a:gridCol>
                <a:gridCol w="3636046">
                  <a:extLst>
                    <a:ext uri="{9D8B030D-6E8A-4147-A177-3AD203B41FA5}">
                      <a16:colId xmlns:a16="http://schemas.microsoft.com/office/drawing/2014/main" val="3397785536"/>
                    </a:ext>
                  </a:extLst>
                </a:gridCol>
              </a:tblGrid>
              <a:tr h="0">
                <a:tc>
                  <a:txBody>
                    <a:bodyPr/>
                    <a:lstStyle/>
                    <a:p>
                      <a:r>
                        <a:rPr lang="en-US" sz="2400" kern="100">
                          <a:effectLst/>
                        </a:rPr>
                        <a:t>13.Spread the wings and shape the crane to give it a three-dimensional form.</a:t>
                      </a:r>
                      <a:endParaRPr lang="ja-JP" sz="24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spcBef>
                          <a:spcPts val="400"/>
                        </a:spcBef>
                        <a:spcAft>
                          <a:spcPts val="200"/>
                        </a:spcAft>
                      </a:pPr>
                      <a:r>
                        <a:rPr lang="en-US" sz="2400" kern="100" spc="60" dirty="0">
                          <a:effectLst/>
                        </a:rPr>
                        <a:t>13.</a:t>
                      </a:r>
                      <a:r>
                        <a:rPr lang="ja-JP" sz="2400" kern="100" spc="60">
                          <a:effectLst/>
                        </a:rPr>
                        <a:t>羽を広げて立体的に形を整えます。</a:t>
                      </a:r>
                      <a:endParaRPr lang="ja-JP" sz="2400" kern="100">
                        <a:effectLst/>
                      </a:endParaRPr>
                    </a:p>
                    <a:p>
                      <a:r>
                        <a:rPr lang="en-US" sz="2400" kern="100" dirty="0">
                          <a:effectLst/>
                        </a:rPr>
                        <a:t> </a:t>
                      </a:r>
                      <a:endParaRPr lang="ja-JP" sz="2400" kern="100">
                        <a:effectLst/>
                      </a:endParaRPr>
                    </a:p>
                    <a:p>
                      <a:r>
                        <a:rPr lang="en-US" sz="2400" kern="100" dirty="0">
                          <a:effectLst/>
                        </a:rPr>
                        <a:t> </a:t>
                      </a:r>
                      <a:endParaRPr lang="ja-JP" sz="24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extLst>
                  <a:ext uri="{0D108BD9-81ED-4DB2-BD59-A6C34878D82A}">
                    <a16:rowId xmlns:a16="http://schemas.microsoft.com/office/drawing/2014/main" val="42488988"/>
                  </a:ext>
                </a:extLst>
              </a:tr>
            </a:tbl>
          </a:graphicData>
        </a:graphic>
      </p:graphicFrame>
    </p:spTree>
    <p:extLst>
      <p:ext uri="{BB962C8B-B14F-4D97-AF65-F5344CB8AC3E}">
        <p14:creationId xmlns:p14="http://schemas.microsoft.com/office/powerpoint/2010/main" val="1351213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41C8B3A-2366-EAB0-8780-B2B13DA6AD9B}"/>
              </a:ext>
            </a:extLst>
          </p:cNvPr>
          <p:cNvSpPr txBox="1"/>
          <p:nvPr/>
        </p:nvSpPr>
        <p:spPr>
          <a:xfrm>
            <a:off x="9673389" y="866274"/>
            <a:ext cx="1143000" cy="1015663"/>
          </a:xfrm>
          <a:prstGeom prst="rect">
            <a:avLst/>
          </a:prstGeom>
          <a:noFill/>
        </p:spPr>
        <p:txBody>
          <a:bodyPr wrap="square" rtlCol="0">
            <a:spAutoFit/>
          </a:bodyPr>
          <a:lstStyle/>
          <a:p>
            <a:r>
              <a:rPr kumimoji="1" lang="en-US" altLang="ja-JP" sz="6000" b="1" dirty="0">
                <a:solidFill>
                  <a:srgbClr val="FF0000"/>
                </a:solidFill>
              </a:rPr>
              <a:t>14</a:t>
            </a:r>
            <a:endParaRPr kumimoji="1" lang="ja-JP" altLang="en-US" sz="6000" b="1">
              <a:solidFill>
                <a:srgbClr val="FF0000"/>
              </a:solidFill>
            </a:endParaRPr>
          </a:p>
        </p:txBody>
      </p:sp>
      <p:sp>
        <p:nvSpPr>
          <p:cNvPr id="3" name="Rectangle 2">
            <a:extLst>
              <a:ext uri="{FF2B5EF4-FFF2-40B4-BE49-F238E27FC236}">
                <a16:creationId xmlns:a16="http://schemas.microsoft.com/office/drawing/2014/main" id="{20AC8335-3376-6DEF-4183-EFB08C43DB5B}"/>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pic>
        <p:nvPicPr>
          <p:cNvPr id="14337" name="図 15" descr="14.できあがりです。">
            <a:extLst>
              <a:ext uri="{FF2B5EF4-FFF2-40B4-BE49-F238E27FC236}">
                <a16:creationId xmlns:a16="http://schemas.microsoft.com/office/drawing/2014/main" id="{1B598701-7C02-9B91-2493-CE61FED93A41}"/>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336885" y="-1058780"/>
            <a:ext cx="8470231" cy="847023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表 3">
            <a:extLst>
              <a:ext uri="{FF2B5EF4-FFF2-40B4-BE49-F238E27FC236}">
                <a16:creationId xmlns:a16="http://schemas.microsoft.com/office/drawing/2014/main" id="{BF3CEC1F-54A6-AC18-DAC8-CCFD1BE8A836}"/>
              </a:ext>
            </a:extLst>
          </p:cNvPr>
          <p:cNvGraphicFramePr>
            <a:graphicFrameLocks noGrp="1"/>
          </p:cNvGraphicFramePr>
          <p:nvPr>
            <p:extLst>
              <p:ext uri="{D42A27DB-BD31-4B8C-83A1-F6EECF244321}">
                <p14:modId xmlns:p14="http://schemas.microsoft.com/office/powerpoint/2010/main" val="2097280026"/>
              </p:ext>
            </p:extLst>
          </p:nvPr>
        </p:nvGraphicFramePr>
        <p:xfrm>
          <a:off x="4894981" y="5991726"/>
          <a:ext cx="7196756" cy="756920"/>
        </p:xfrm>
        <a:graphic>
          <a:graphicData uri="http://schemas.openxmlformats.org/drawingml/2006/table">
            <a:tbl>
              <a:tblPr firstRow="1" firstCol="1" bandRow="1">
                <a:tableStyleId>{5C22544A-7EE6-4342-B048-85BDC9FD1C3A}</a:tableStyleId>
              </a:tblPr>
              <a:tblGrid>
                <a:gridCol w="3614608">
                  <a:extLst>
                    <a:ext uri="{9D8B030D-6E8A-4147-A177-3AD203B41FA5}">
                      <a16:colId xmlns:a16="http://schemas.microsoft.com/office/drawing/2014/main" val="2910924772"/>
                    </a:ext>
                  </a:extLst>
                </a:gridCol>
                <a:gridCol w="3582148">
                  <a:extLst>
                    <a:ext uri="{9D8B030D-6E8A-4147-A177-3AD203B41FA5}">
                      <a16:colId xmlns:a16="http://schemas.microsoft.com/office/drawing/2014/main" val="2058906660"/>
                    </a:ext>
                  </a:extLst>
                </a:gridCol>
              </a:tblGrid>
              <a:tr h="0">
                <a:tc>
                  <a:txBody>
                    <a:bodyPr/>
                    <a:lstStyle/>
                    <a:p>
                      <a:r>
                        <a:rPr lang="en-US" sz="2400" kern="100">
                          <a:effectLst/>
                        </a:rPr>
                        <a:t>14.Your origami crane is complete!</a:t>
                      </a:r>
                      <a:endParaRPr lang="ja-JP" sz="24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spcBef>
                          <a:spcPts val="400"/>
                        </a:spcBef>
                        <a:spcAft>
                          <a:spcPts val="200"/>
                        </a:spcAft>
                      </a:pPr>
                      <a:r>
                        <a:rPr lang="en-US" sz="2400" kern="100" spc="60" dirty="0">
                          <a:effectLst/>
                        </a:rPr>
                        <a:t>14.</a:t>
                      </a:r>
                      <a:r>
                        <a:rPr lang="ja-JP" sz="2400" kern="100" spc="60">
                          <a:effectLst/>
                        </a:rPr>
                        <a:t>できあがりです。</a:t>
                      </a:r>
                      <a:endParaRPr lang="ja-JP" sz="2400" kern="100">
                        <a:effectLst/>
                      </a:endParaRPr>
                    </a:p>
                    <a:p>
                      <a:r>
                        <a:rPr lang="en-US" sz="2400" kern="100" dirty="0">
                          <a:effectLst/>
                        </a:rPr>
                        <a:t> </a:t>
                      </a:r>
                      <a:endParaRPr lang="ja-JP" sz="2400" kern="100">
                        <a:effectLst/>
                      </a:endParaRPr>
                    </a:p>
                  </a:txBody>
                  <a:tcPr marL="68580" marR="68580" marT="0" marB="0"/>
                </a:tc>
                <a:extLst>
                  <a:ext uri="{0D108BD9-81ED-4DB2-BD59-A6C34878D82A}">
                    <a16:rowId xmlns:a16="http://schemas.microsoft.com/office/drawing/2014/main" val="2089069390"/>
                  </a:ext>
                </a:extLst>
              </a:tr>
            </a:tbl>
          </a:graphicData>
        </a:graphic>
      </p:graphicFrame>
    </p:spTree>
    <p:extLst>
      <p:ext uri="{BB962C8B-B14F-4D97-AF65-F5344CB8AC3E}">
        <p14:creationId xmlns:p14="http://schemas.microsoft.com/office/powerpoint/2010/main" val="66450648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TotalTime>
  <Words>510</Words>
  <Application>Microsoft Macintosh PowerPoint</Application>
  <PresentationFormat>ワイド画面</PresentationFormat>
  <Paragraphs>62</Paragraphs>
  <Slides>14</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14</vt:i4>
      </vt:variant>
    </vt:vector>
  </HeadingPairs>
  <TitlesOfParts>
    <vt:vector size="19" baseType="lpstr">
      <vt:lpstr>游ゴシック</vt:lpstr>
      <vt:lpstr>游ゴシック Light</vt:lpstr>
      <vt:lpstr>游明朝</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謙哉 若狭</dc:creator>
  <cp:lastModifiedBy>謙哉 若狭</cp:lastModifiedBy>
  <cp:revision>2</cp:revision>
  <dcterms:created xsi:type="dcterms:W3CDTF">2025-09-25T05:17:41Z</dcterms:created>
  <dcterms:modified xsi:type="dcterms:W3CDTF">2025-09-25T05:39:14Z</dcterms:modified>
</cp:coreProperties>
</file>