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1E1D22-1FDC-7B44-BC6F-FBDB70CF4932}" v="2" dt="2025-09-27T22:10:48.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notesViewPr>
    <p:cSldViewPr snapToGrid="0">
      <p:cViewPr varScale="1">
        <p:scale>
          <a:sx n="96" d="100"/>
          <a:sy n="96" d="100"/>
        </p:scale>
        <p:origin x="432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98497043-B213-FEC1-9FD9-1B06D73539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ED47643-098C-2805-83D4-CF787AF3E7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D69ACD-72CD-7E4E-8417-80444218C65E}" type="datetimeFigureOut">
              <a:rPr kumimoji="1" lang="ja-JP" altLang="en-US" smtClean="0"/>
              <a:t>2025/9/28</a:t>
            </a:fld>
            <a:endParaRPr kumimoji="1" lang="ja-JP" altLang="en-US"/>
          </a:p>
        </p:txBody>
      </p:sp>
      <p:sp>
        <p:nvSpPr>
          <p:cNvPr id="4" name="フッター プレースホルダー 3">
            <a:extLst>
              <a:ext uri="{FF2B5EF4-FFF2-40B4-BE49-F238E27FC236}">
                <a16:creationId xmlns:a16="http://schemas.microsoft.com/office/drawing/2014/main" id="{9E6DB6CF-17D1-EBA7-CBB0-E709507E0D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CBBB9C8-929F-28D6-6584-5D756A3BC0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44B039-4423-B448-B136-290312914660}" type="slidenum">
              <a:rPr kumimoji="1" lang="ja-JP" altLang="en-US" smtClean="0"/>
              <a:t>‹#›</a:t>
            </a:fld>
            <a:endParaRPr kumimoji="1" lang="ja-JP" altLang="en-US"/>
          </a:p>
        </p:txBody>
      </p:sp>
    </p:spTree>
    <p:extLst>
      <p:ext uri="{BB962C8B-B14F-4D97-AF65-F5344CB8AC3E}">
        <p14:creationId xmlns:p14="http://schemas.microsoft.com/office/powerpoint/2010/main" val="1592318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9A56D-7AF0-A141-859C-C3B082E24249}" type="datetimeFigureOut">
              <a:rPr kumimoji="1" lang="ja-JP" altLang="en-US" smtClean="0"/>
              <a:t>2025/9/28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F414A-F5F5-4D41-9BAB-DD1CDE7DA88D}" type="slidenum">
              <a:rPr kumimoji="1" lang="ja-JP" altLang="en-US" smtClean="0"/>
              <a:t>‹#›</a:t>
            </a:fld>
            <a:endParaRPr kumimoji="1" lang="ja-JP" altLang="en-US"/>
          </a:p>
        </p:txBody>
      </p:sp>
    </p:spTree>
    <p:extLst>
      <p:ext uri="{BB962C8B-B14F-4D97-AF65-F5344CB8AC3E}">
        <p14:creationId xmlns:p14="http://schemas.microsoft.com/office/powerpoint/2010/main" val="19734557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latin typeface="Segoe UI" panose="020B0502040204020203" pitchFamily="34" charset="0"/>
                <a:ea typeface="游明朝" panose="02020400000000000000" pitchFamily="18" charset="-128"/>
                <a:cs typeface="Times New Roman" panose="02020603050405020304" pitchFamily="18" charset="0"/>
              </a:rPr>
              <a:t>Making a Bow</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Bowing holds significant meaning for Japanese people. The depth and duration of a bow vary depending on the situation, ranging from a simple greeting to a gesture of deep respect, gratitude, or even an apology.</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1</a:t>
            </a:fld>
            <a:endParaRPr kumimoji="1" lang="ja-JP" altLang="en-US"/>
          </a:p>
        </p:txBody>
      </p:sp>
    </p:spTree>
    <p:extLst>
      <p:ext uri="{BB962C8B-B14F-4D97-AF65-F5344CB8AC3E}">
        <p14:creationId xmlns:p14="http://schemas.microsoft.com/office/powerpoint/2010/main" val="3497640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Taking Off Shoes</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The custom of removing shoes indoors stems from several factors: weather, traditional architecture, and a cultural sense of purity.</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Japan is a rainy country where roads were often muddy in the past. Shoes worn outdoors would become dirty from walking on these roads.</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Furthermore, Japan's high humidity led to architectural designs where floors were raised above the ground to improve ventilation and keep moisture out. Tatami mats were then placed on these floors. Without the custom of removing shoes, the interior of homes would easily become dirty and uncomfortable.</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This practice is also supported by a deep-rooted sense of cleanliness, influenced by both Shinto and Buddhism.</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2</a:t>
            </a:fld>
            <a:endParaRPr kumimoji="1" lang="ja-JP" altLang="en-US"/>
          </a:p>
        </p:txBody>
      </p:sp>
    </p:spTree>
    <p:extLst>
      <p:ext uri="{BB962C8B-B14F-4D97-AF65-F5344CB8AC3E}">
        <p14:creationId xmlns:p14="http://schemas.microsoft.com/office/powerpoint/2010/main" val="277188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b="1" dirty="0">
                <a:solidFill>
                  <a:srgbClr val="0F1115"/>
                </a:solidFill>
                <a:effectLst/>
                <a:highlight>
                  <a:srgbClr val="FFFF00"/>
                </a:highlight>
                <a:latin typeface="Segoe UI" panose="020B0502040204020203" pitchFamily="34" charset="0"/>
                <a:ea typeface="游明朝" panose="02020400000000000000" pitchFamily="18" charset="-128"/>
              </a:rPr>
              <a:t>Exchanging Business Cards</a:t>
            </a:r>
            <a:br>
              <a:rPr lang="en-US" altLang="ja-JP" sz="1800" dirty="0">
                <a:solidFill>
                  <a:srgbClr val="0F1115"/>
                </a:solidFill>
                <a:effectLst/>
                <a:latin typeface="Segoe UI" panose="020B0502040204020203" pitchFamily="34" charset="0"/>
                <a:ea typeface="游明朝" panose="02020400000000000000" pitchFamily="18" charset="-128"/>
              </a:rPr>
            </a:br>
            <a:r>
              <a:rPr lang="en-US" altLang="ja-JP" sz="1800" dirty="0">
                <a:solidFill>
                  <a:srgbClr val="0F1115"/>
                </a:solidFill>
                <a:effectLst/>
                <a:latin typeface="Segoe UI" panose="020B0502040204020203" pitchFamily="34" charset="0"/>
                <a:ea typeface="游明朝" panose="02020400000000000000" pitchFamily="18" charset="-128"/>
              </a:rPr>
              <a:t>Exchanging business cards (</a:t>
            </a:r>
            <a:r>
              <a:rPr lang="en-US" altLang="ja-JP" sz="1800" i="1" dirty="0" err="1">
                <a:solidFill>
                  <a:srgbClr val="0F1115"/>
                </a:solidFill>
                <a:effectLst/>
                <a:latin typeface="Segoe UI" panose="020B0502040204020203" pitchFamily="34" charset="0"/>
                <a:ea typeface="游明朝" panose="02020400000000000000" pitchFamily="18" charset="-128"/>
              </a:rPr>
              <a:t>meishi</a:t>
            </a:r>
            <a:r>
              <a:rPr lang="en-US" altLang="ja-JP" sz="1800" dirty="0">
                <a:solidFill>
                  <a:srgbClr val="0F1115"/>
                </a:solidFill>
                <a:effectLst/>
                <a:latin typeface="Segoe UI" panose="020B0502040204020203" pitchFamily="34" charset="0"/>
                <a:ea typeface="游明朝" panose="02020400000000000000" pitchFamily="18" charset="-128"/>
              </a:rPr>
              <a:t>) is a common Japanese business custom, and there is a specific etiquette for doing so properly.</a:t>
            </a:r>
            <a:r>
              <a:rPr lang="ja-JP" altLang="ja-JP" sz="2800">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3</a:t>
            </a:fld>
            <a:endParaRPr kumimoji="1" lang="ja-JP" altLang="en-US"/>
          </a:p>
        </p:txBody>
      </p:sp>
    </p:spTree>
    <p:extLst>
      <p:ext uri="{BB962C8B-B14F-4D97-AF65-F5344CB8AC3E}">
        <p14:creationId xmlns:p14="http://schemas.microsoft.com/office/powerpoint/2010/main" val="311815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dirty="0">
                <a:solidFill>
                  <a:srgbClr val="0F1115"/>
                </a:solidFill>
                <a:effectLst/>
                <a:highlight>
                  <a:srgbClr val="FFFF00"/>
                </a:highlight>
                <a:latin typeface="Segoe UI" panose="020B0502040204020203" pitchFamily="34" charset="0"/>
                <a:ea typeface="游明朝" panose="02020400000000000000" pitchFamily="18" charset="-128"/>
              </a:rPr>
              <a:t>Using Chopsticks</a:t>
            </a:r>
            <a:br>
              <a:rPr lang="en-US" altLang="ja-JP" sz="1800" dirty="0">
                <a:solidFill>
                  <a:srgbClr val="0F1115"/>
                </a:solidFill>
                <a:effectLst/>
                <a:latin typeface="Segoe UI" panose="020B0502040204020203" pitchFamily="34" charset="0"/>
                <a:ea typeface="游明朝" panose="02020400000000000000" pitchFamily="18" charset="-128"/>
              </a:rPr>
            </a:br>
            <a:r>
              <a:rPr lang="en-US" altLang="ja-JP" sz="1800" dirty="0">
                <a:solidFill>
                  <a:srgbClr val="0F1115"/>
                </a:solidFill>
                <a:effectLst/>
                <a:latin typeface="Segoe UI" panose="020B0502040204020203" pitchFamily="34" charset="0"/>
                <a:ea typeface="游明朝" panose="02020400000000000000" pitchFamily="18" charset="-128"/>
              </a:rPr>
              <a:t>There are many rules of etiquette for using chopsticks. However, there is only one correct way to grip them.</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4</a:t>
            </a:fld>
            <a:endParaRPr kumimoji="1" lang="ja-JP" altLang="en-US"/>
          </a:p>
        </p:txBody>
      </p:sp>
    </p:spTree>
    <p:extLst>
      <p:ext uri="{BB962C8B-B14F-4D97-AF65-F5344CB8AC3E}">
        <p14:creationId xmlns:p14="http://schemas.microsoft.com/office/powerpoint/2010/main" val="391405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Keeping Quiet in Public Places</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It is considered polite to avoid talking loudly or on the phone in public spaces like trains and buses.</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5</a:t>
            </a:fld>
            <a:endParaRPr kumimoji="1" lang="ja-JP" altLang="en-US"/>
          </a:p>
        </p:txBody>
      </p:sp>
    </p:spTree>
    <p:extLst>
      <p:ext uri="{BB962C8B-B14F-4D97-AF65-F5344CB8AC3E}">
        <p14:creationId xmlns:p14="http://schemas.microsoft.com/office/powerpoint/2010/main" val="130790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Taking a Bath</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Most Japanese people take a bath (or a shower) daily. This is a relatively new custom, only about 120-130 years old. It became popular because Japan is a country with abundant water and many natural hot springs, combined with the influence of Buddhist practices that emphasize purification.</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6</a:t>
            </a:fld>
            <a:endParaRPr kumimoji="1" lang="ja-JP" altLang="en-US"/>
          </a:p>
        </p:txBody>
      </p:sp>
    </p:spTree>
    <p:extLst>
      <p:ext uri="{BB962C8B-B14F-4D97-AF65-F5344CB8AC3E}">
        <p14:creationId xmlns:p14="http://schemas.microsoft.com/office/powerpoint/2010/main" val="3698758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err="1">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Randoseru</a:t>
            </a:r>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 Bag</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A </a:t>
            </a:r>
            <a:r>
              <a:rPr lang="ja-JP" altLang="ja-JP" sz="1800" i="1" kern="100">
                <a:effectLst/>
                <a:latin typeface="游明朝" panose="02020400000000000000" pitchFamily="18" charset="-128"/>
                <a:ea typeface="Segoe UI" panose="020B0502040204020203" pitchFamily="34" charset="0"/>
                <a:cs typeface="Times New Roman" panose="02020603050405020304" pitchFamily="18" charset="0"/>
              </a:rPr>
              <a:t>randoseru</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 is a sturdy backpack for schoolchildren. The term comes from the Dutch word ‘ransel’ (or German ‘Ranzen’). The tradition began in 1887, when Prince Yoshihito (later Emperor Taishō) was given this type of bag by Prime Minister Ito Hirobumi upon entering elementary school.</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7</a:t>
            </a:fld>
            <a:endParaRPr kumimoji="1" lang="ja-JP" altLang="en-US"/>
          </a:p>
        </p:txBody>
      </p:sp>
    </p:spTree>
    <p:extLst>
      <p:ext uri="{BB962C8B-B14F-4D97-AF65-F5344CB8AC3E}">
        <p14:creationId xmlns:p14="http://schemas.microsoft.com/office/powerpoint/2010/main" val="3156394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Hanko Stamp</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i="1" kern="100">
                <a:effectLst/>
                <a:latin typeface="游明朝" panose="02020400000000000000" pitchFamily="18" charset="-128"/>
                <a:ea typeface="游明朝" panose="02020400000000000000" pitchFamily="18" charset="-128"/>
                <a:cs typeface="Times New Roman" panose="02020603050405020304" pitchFamily="18" charset="0"/>
              </a:rPr>
              <a:t>Hanko</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 (personal seals) function like signatures. While they are used less frequently today, they are still required for important occasions like bank transactions and official public documents.</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8</a:t>
            </a:fld>
            <a:endParaRPr kumimoji="1" lang="ja-JP" altLang="en-US"/>
          </a:p>
        </p:txBody>
      </p:sp>
    </p:spTree>
    <p:extLst>
      <p:ext uri="{BB962C8B-B14F-4D97-AF65-F5344CB8AC3E}">
        <p14:creationId xmlns:p14="http://schemas.microsoft.com/office/powerpoint/2010/main" val="432815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Ramen: The Final Meal of the Night</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It is a common custom to end a night of drinking by eating a bowl of ramen.</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9</a:t>
            </a:fld>
            <a:endParaRPr kumimoji="1" lang="ja-JP" altLang="en-US"/>
          </a:p>
        </p:txBody>
      </p:sp>
    </p:spTree>
    <p:extLst>
      <p:ext uri="{BB962C8B-B14F-4D97-AF65-F5344CB8AC3E}">
        <p14:creationId xmlns:p14="http://schemas.microsoft.com/office/powerpoint/2010/main" val="338394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Capsule Toys</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Capsule toys, called ‘Gachapon’ or ‘Gachagacha,’ are very popular. The toys inside can be anime characters, animals, or other unique figures.</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10</a:t>
            </a:fld>
            <a:endParaRPr kumimoji="1" lang="ja-JP" altLang="en-US"/>
          </a:p>
        </p:txBody>
      </p:sp>
    </p:spTree>
    <p:extLst>
      <p:ext uri="{BB962C8B-B14F-4D97-AF65-F5344CB8AC3E}">
        <p14:creationId xmlns:p14="http://schemas.microsoft.com/office/powerpoint/2010/main" val="2493053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b="1" kern="100" dirty="0">
                <a:solidFill>
                  <a:srgbClr val="0F1115"/>
                </a:solidFill>
                <a:effectLst/>
                <a:highlight>
                  <a:srgbClr val="FFFF00"/>
                </a:highlight>
                <a:latin typeface="Segoe UI" panose="020B0502040204020203" pitchFamily="34" charset="0"/>
                <a:ea typeface="游明朝" panose="02020400000000000000" pitchFamily="18" charset="-128"/>
                <a:cs typeface="Times New Roman" panose="02020603050405020304" pitchFamily="18" charset="0"/>
              </a:rPr>
              <a:t>Crane Games</a:t>
            </a:r>
            <a:b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b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"UFO Catchers" are the Japanese version of claw machines, but they are much more skill-based and strategic. Instead of just grabbing a prize, players often have to push or hook it into a chute. They are known for offering high-quality anime merchandise and are a major part of Japanese arcade culture.</a:t>
            </a:r>
          </a:p>
        </p:txBody>
      </p:sp>
      <p:sp>
        <p:nvSpPr>
          <p:cNvPr id="4" name="スライド番号プレースホルダー 3"/>
          <p:cNvSpPr>
            <a:spLocks noGrp="1"/>
          </p:cNvSpPr>
          <p:nvPr>
            <p:ph type="sldNum" sz="quarter" idx="5"/>
          </p:nvPr>
        </p:nvSpPr>
        <p:spPr/>
        <p:txBody>
          <a:bodyPr/>
          <a:lstStyle/>
          <a:p>
            <a:fld id="{EA5F414A-F5F5-4D41-9BAB-DD1CDE7DA88D}" type="slidenum">
              <a:rPr kumimoji="1" lang="ja-JP" altLang="en-US" smtClean="0"/>
              <a:t>11</a:t>
            </a:fld>
            <a:endParaRPr kumimoji="1" lang="ja-JP" altLang="en-US"/>
          </a:p>
        </p:txBody>
      </p:sp>
    </p:spTree>
    <p:extLst>
      <p:ext uri="{BB962C8B-B14F-4D97-AF65-F5344CB8AC3E}">
        <p14:creationId xmlns:p14="http://schemas.microsoft.com/office/powerpoint/2010/main" val="459938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EFAF17-FE38-636C-1A98-F3770417379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570CC1D-C74C-9A0F-CF49-CE6D4311D1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A0F42DC-3651-DBB6-798D-9B1F3B2C192D}"/>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700D5A3C-CE10-82D0-5F7C-D6D935F1E6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308F344-A59D-46F4-687A-44E44BF1AAF1}"/>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2108574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95B828-570E-2015-2897-ABDBF8995C7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04F4FEA-F477-29F6-1BC8-E2FEC2DFB57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FBAC36B-DEFE-3921-B8C6-91D52FC48D55}"/>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8E47160E-AA31-3559-514A-B8DBAA0DE29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B5A5C8-6742-24EB-46C2-04A1AE9516D9}"/>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200902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1B2543-13D2-4CF8-B2CA-78A2D89B3B3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C9DF466-7D36-1F0C-83A9-77E08B2542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561FDF9-2AAF-F0D1-95F2-441AA1761DD3}"/>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875C69E2-B8F8-A634-6C6F-34F066F428A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3D6480D-4FBE-2D16-AF7B-24D57E64267D}"/>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39402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6B8728-A085-99E1-1C75-BA1D30A915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6ACB176-89C8-92B0-EC95-F8FFD079B72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BE44568-FE76-757E-3AAD-B40C372CBE3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F288014-1839-F0A5-0AAE-62C7208258B2}"/>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6" name="フッター プレースホルダー 5">
            <a:extLst>
              <a:ext uri="{FF2B5EF4-FFF2-40B4-BE49-F238E27FC236}">
                <a16:creationId xmlns:a16="http://schemas.microsoft.com/office/drawing/2014/main" id="{E63BE127-22D6-BBD3-FD98-BC68AC989EA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89E1FD3-0976-4DD0-7C7F-34178D1F04E1}"/>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11337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1A5D5-F6AC-0AF3-0209-A7C3BEC63C5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F1BCCD-3626-3B0A-374E-A3E1846E3B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4FF9152-1679-4B65-6BA7-59461E8BC28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418730A-0080-1C80-AC0D-AE6D8F0436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3D81C24-D34D-01C7-E559-5B089DB94E1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6B81951-360B-DCDE-188C-72B9BFE623CD}"/>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8" name="フッター プレースホルダー 7">
            <a:extLst>
              <a:ext uri="{FF2B5EF4-FFF2-40B4-BE49-F238E27FC236}">
                <a16:creationId xmlns:a16="http://schemas.microsoft.com/office/drawing/2014/main" id="{DC730908-B35D-ED0E-FB67-DB8D4DDA06B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CB9C52D-D293-13D9-59F0-9DA162BD5F8B}"/>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2734932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22E762-AC85-1BC6-CEA2-D770911A66E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EC5C374-7DCD-6393-C6EA-68D6C1DC9A4F}"/>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4" name="フッター プレースホルダー 3">
            <a:extLst>
              <a:ext uri="{FF2B5EF4-FFF2-40B4-BE49-F238E27FC236}">
                <a16:creationId xmlns:a16="http://schemas.microsoft.com/office/drawing/2014/main" id="{D475A6A6-A25D-9390-AD65-01FF39CDF8F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2A28722-C5A2-750F-2B50-DC9DAE33110A}"/>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29005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FDD2960-6827-ABD4-F106-B2FC6C52C845}"/>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3" name="フッター プレースホルダー 2">
            <a:extLst>
              <a:ext uri="{FF2B5EF4-FFF2-40B4-BE49-F238E27FC236}">
                <a16:creationId xmlns:a16="http://schemas.microsoft.com/office/drawing/2014/main" id="{5CF5A7DE-FFCC-2DA1-98EC-0C20EA3473A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7B67EBB-9365-8975-E650-035F42864F1A}"/>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826283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C99DAD-1309-0F86-F1A1-0076C5F909B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DBE28D-1EEF-4EA1-A60B-94764C1B4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3AF572F-7E05-D4CB-DC51-E37D879889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D3EE15-AEA2-AB82-0740-DC77C3783ED8}"/>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6" name="フッター プレースホルダー 5">
            <a:extLst>
              <a:ext uri="{FF2B5EF4-FFF2-40B4-BE49-F238E27FC236}">
                <a16:creationId xmlns:a16="http://schemas.microsoft.com/office/drawing/2014/main" id="{A1A5F501-4943-E4D0-8E08-F6AF59F59FE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3C586CE-80ED-E0D6-8379-983FA2BC2989}"/>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151464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D2EDB5-0158-6B59-0B7C-A34CADE7D0B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7CF9808-D1E8-4E00-6361-A913293646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6FE488C-C185-2487-08F4-2E290BBC6A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9D90679-28AF-33B2-81DF-965F4947B609}"/>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6" name="フッター プレースホルダー 5">
            <a:extLst>
              <a:ext uri="{FF2B5EF4-FFF2-40B4-BE49-F238E27FC236}">
                <a16:creationId xmlns:a16="http://schemas.microsoft.com/office/drawing/2014/main" id="{DC45E2F0-838A-736E-2D80-0B707266D2B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B264B36-3CB8-D7B2-21C3-E8130B7D34C1}"/>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93703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0201D9-5D85-31FD-95AE-4C3B3EA7CA0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4F46C77-E247-F67D-5EBA-B095B7EC139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27A1F3-B473-B991-F993-8299A14895AA}"/>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785CC1AB-8A45-44C1-FA18-C6D4247FB61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061B415-7A44-DF78-C927-C17EDC9B7762}"/>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1019323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824FAAB-FA44-9A14-7A2D-D2064CF1116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94F85AC-A01A-7196-7163-C428D655150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12007AD-7018-6917-DB21-C57BDECD92B9}"/>
              </a:ext>
            </a:extLst>
          </p:cNvPr>
          <p:cNvSpPr>
            <a:spLocks noGrp="1"/>
          </p:cNvSpPr>
          <p:nvPr>
            <p:ph type="dt" sz="half" idx="10"/>
          </p:nvPr>
        </p:nvSpPr>
        <p:spPr/>
        <p:txBody>
          <a:body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15692A3A-5121-E888-A1EF-EB56559634D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09BF5A-610E-22EE-9007-CB45B6374332}"/>
              </a:ext>
            </a:extLst>
          </p:cNvPr>
          <p:cNvSpPr>
            <a:spLocks noGrp="1"/>
          </p:cNvSpPr>
          <p:nvPr>
            <p:ph type="sldNum" sz="quarter" idx="12"/>
          </p:nvPr>
        </p:nvSpPr>
        <p:spPr/>
        <p:txBody>
          <a:body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2904555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50D6C13-8570-9088-D6BF-C73A21BB95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891551-91A1-B17B-7F9E-E1EE57F673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5D1C19-A27E-97D3-5F59-0DF93E9F4C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869E48-3559-5A42-9194-907C8CAE6F1F}" type="datetimeFigureOut">
              <a:rPr kumimoji="1" lang="ja-JP" altLang="en-US" smtClean="0"/>
              <a:t>2025/9/28</a:t>
            </a:fld>
            <a:endParaRPr kumimoji="1" lang="ja-JP" altLang="en-US"/>
          </a:p>
        </p:txBody>
      </p:sp>
      <p:sp>
        <p:nvSpPr>
          <p:cNvPr id="5" name="フッター プレースホルダー 4">
            <a:extLst>
              <a:ext uri="{FF2B5EF4-FFF2-40B4-BE49-F238E27FC236}">
                <a16:creationId xmlns:a16="http://schemas.microsoft.com/office/drawing/2014/main" id="{A85FF3F3-6E5A-1547-7F31-C50601DF8E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0CCC85F-436D-B462-6303-24733CAA3B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575547-5107-C14A-B8BA-A3559237884D}" type="slidenum">
              <a:rPr kumimoji="1" lang="ja-JP" altLang="en-US" smtClean="0"/>
              <a:t>‹#›</a:t>
            </a:fld>
            <a:endParaRPr kumimoji="1" lang="ja-JP" altLang="en-US"/>
          </a:p>
        </p:txBody>
      </p:sp>
    </p:spTree>
    <p:extLst>
      <p:ext uri="{BB962C8B-B14F-4D97-AF65-F5344CB8AC3E}">
        <p14:creationId xmlns:p14="http://schemas.microsoft.com/office/powerpoint/2010/main" val="648914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EB3C298-8AF1-BAF7-3E86-EF31AE529703}"/>
              </a:ext>
            </a:extLst>
          </p:cNvPr>
          <p:cNvPicPr>
            <a:picLocks noChangeAspect="1"/>
          </p:cNvPicPr>
          <p:nvPr/>
        </p:nvPicPr>
        <p:blipFill>
          <a:blip r:embed="rId3"/>
          <a:stretch>
            <a:fillRect/>
          </a:stretch>
        </p:blipFill>
        <p:spPr>
          <a:xfrm>
            <a:off x="1333500" y="0"/>
            <a:ext cx="9531016" cy="6862332"/>
          </a:xfrm>
          <a:prstGeom prst="rect">
            <a:avLst/>
          </a:prstGeom>
        </p:spPr>
      </p:pic>
    </p:spTree>
    <p:extLst>
      <p:ext uri="{BB962C8B-B14F-4D97-AF65-F5344CB8AC3E}">
        <p14:creationId xmlns:p14="http://schemas.microsoft.com/office/powerpoint/2010/main" val="3217866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図 1" descr="靴を履いた足&#10;&#10;AI によって生成されたコンテンツは間違っている可能性があります。">
            <a:extLst>
              <a:ext uri="{FF2B5EF4-FFF2-40B4-BE49-F238E27FC236}">
                <a16:creationId xmlns:a16="http://schemas.microsoft.com/office/drawing/2014/main" id="{2389DA4F-EE85-AD66-B830-5E06600F9BAF}"/>
              </a:ext>
            </a:extLst>
          </p:cNvPr>
          <p:cNvPicPr>
            <a:picLocks noChangeAspect="1"/>
          </p:cNvPicPr>
          <p:nvPr/>
        </p:nvPicPr>
        <p:blipFill>
          <a:blip r:embed="rId3"/>
          <a:srcRect r="6666"/>
          <a:stretch>
            <a:fillRect/>
          </a:stretch>
        </p:blipFill>
        <p:spPr>
          <a:xfrm>
            <a:off x="20" y="10"/>
            <a:ext cx="12191980" cy="6857990"/>
          </a:xfrm>
          <a:prstGeom prst="rect">
            <a:avLst/>
          </a:prstGeom>
        </p:spPr>
      </p:pic>
      <p:sp>
        <p:nvSpPr>
          <p:cNvPr id="7" name="Rectangle 6">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2286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C82F3B8-10E4-22D3-7A59-A442C6972850}"/>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139765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19B711-C590-44D1-9AA8-9F143B0E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C79CF2-6A1C-4636-84CE-ABB2BE191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5D17DF-AD65-402C-A95C-F13C770C9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5FFEC43E-B06E-1E66-E5B1-AE6E7F102167}"/>
              </a:ext>
            </a:extLst>
          </p:cNvPr>
          <p:cNvPicPr>
            <a:picLocks noChangeAspect="1"/>
          </p:cNvPicPr>
          <p:nvPr/>
        </p:nvPicPr>
        <p:blipFill>
          <a:blip r:embed="rId3"/>
          <a:stretch>
            <a:fillRect/>
          </a:stretch>
        </p:blipFill>
        <p:spPr>
          <a:xfrm>
            <a:off x="1120477" y="1190340"/>
            <a:ext cx="4814653" cy="4423719"/>
          </a:xfrm>
          <a:prstGeom prst="rect">
            <a:avLst/>
          </a:prstGeom>
        </p:spPr>
      </p:pic>
      <p:pic>
        <p:nvPicPr>
          <p:cNvPr id="3" name="図 2">
            <a:extLst>
              <a:ext uri="{FF2B5EF4-FFF2-40B4-BE49-F238E27FC236}">
                <a16:creationId xmlns:a16="http://schemas.microsoft.com/office/drawing/2014/main" id="{109B884E-3A53-3457-ED79-69D37962953D}"/>
              </a:ext>
            </a:extLst>
          </p:cNvPr>
          <p:cNvPicPr>
            <a:picLocks noChangeAspect="1"/>
          </p:cNvPicPr>
          <p:nvPr/>
        </p:nvPicPr>
        <p:blipFill>
          <a:blip r:embed="rId4"/>
          <a:stretch>
            <a:fillRect/>
          </a:stretch>
        </p:blipFill>
        <p:spPr>
          <a:xfrm>
            <a:off x="6256863" y="1925586"/>
            <a:ext cx="4814655" cy="3000682"/>
          </a:xfrm>
          <a:prstGeom prst="rect">
            <a:avLst/>
          </a:prstGeom>
        </p:spPr>
      </p:pic>
    </p:spTree>
    <p:extLst>
      <p:ext uri="{BB962C8B-B14F-4D97-AF65-F5344CB8AC3E}">
        <p14:creationId xmlns:p14="http://schemas.microsoft.com/office/powerpoint/2010/main" val="314782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8EDB5FC-3E61-866A-0143-39544074F8B4}"/>
              </a:ext>
            </a:extLst>
          </p:cNvPr>
          <p:cNvPicPr>
            <a:picLocks noChangeAspect="1"/>
          </p:cNvPicPr>
          <p:nvPr/>
        </p:nvPicPr>
        <p:blipFill>
          <a:blip r:embed="rId3"/>
          <a:stretch>
            <a:fillRect/>
          </a:stretch>
        </p:blipFill>
        <p:spPr>
          <a:xfrm>
            <a:off x="593124" y="908635"/>
            <a:ext cx="9465276" cy="5336129"/>
          </a:xfrm>
          <a:prstGeom prst="rect">
            <a:avLst/>
          </a:prstGeom>
        </p:spPr>
      </p:pic>
      <p:sp>
        <p:nvSpPr>
          <p:cNvPr id="3" name="テキスト ボックス 2">
            <a:extLst>
              <a:ext uri="{FF2B5EF4-FFF2-40B4-BE49-F238E27FC236}">
                <a16:creationId xmlns:a16="http://schemas.microsoft.com/office/drawing/2014/main" id="{3AEFA3EE-2068-9092-63AE-3CDAE53B2107}"/>
              </a:ext>
            </a:extLst>
          </p:cNvPr>
          <p:cNvSpPr txBox="1"/>
          <p:nvPr/>
        </p:nvSpPr>
        <p:spPr>
          <a:xfrm>
            <a:off x="6942220" y="-806116"/>
            <a:ext cx="5979695" cy="5386090"/>
          </a:xfrm>
          <a:prstGeom prst="rect">
            <a:avLst/>
          </a:prstGeom>
          <a:noFill/>
        </p:spPr>
        <p:txBody>
          <a:bodyPr wrap="square" rtlCol="0">
            <a:spAutoFit/>
          </a:bodyPr>
          <a:lstStyle/>
          <a:p>
            <a:r>
              <a:rPr kumimoji="1" lang="en-US" altLang="ja-JP" sz="34400" b="1" dirty="0">
                <a:solidFill>
                  <a:srgbClr val="FF0000"/>
                </a:solidFill>
                <a:latin typeface="Toppan Bunkyu Midashi Gothic Ex" panose="020B0900000000000000" pitchFamily="34" charset="-128"/>
                <a:ea typeface="Toppan Bunkyu Midashi Gothic Ex" panose="020B0900000000000000" pitchFamily="34" charset="-128"/>
              </a:rPr>
              <a:t>×</a:t>
            </a:r>
            <a:endParaRPr kumimoji="1" lang="ja-JP" altLang="en-US" sz="34400" b="1">
              <a:solidFill>
                <a:srgbClr val="FF0000"/>
              </a:solidFill>
              <a:latin typeface="Toppan Bunkyu Midashi Gothic Ex" panose="020B0900000000000000" pitchFamily="34" charset="-128"/>
              <a:ea typeface="Toppan Bunkyu Midashi Gothic Ex" panose="020B0900000000000000" pitchFamily="34" charset="-128"/>
            </a:endParaRPr>
          </a:p>
        </p:txBody>
      </p:sp>
    </p:spTree>
    <p:extLst>
      <p:ext uri="{BB962C8B-B14F-4D97-AF65-F5344CB8AC3E}">
        <p14:creationId xmlns:p14="http://schemas.microsoft.com/office/powerpoint/2010/main" val="433045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A9D7EB10-599B-673E-1A29-A89F8AF7B3FA}"/>
              </a:ext>
            </a:extLst>
          </p:cNvPr>
          <p:cNvPicPr>
            <a:picLocks noChangeAspect="1"/>
          </p:cNvPicPr>
          <p:nvPr/>
        </p:nvPicPr>
        <p:blipFill>
          <a:blip r:embed="rId3"/>
          <a:srcRect b="5195"/>
          <a:stretch>
            <a:fillRect/>
          </a:stretch>
        </p:blipFill>
        <p:spPr>
          <a:xfrm>
            <a:off x="-1" y="1"/>
            <a:ext cx="12192000" cy="6068290"/>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pic>
        <p:nvPicPr>
          <p:cNvPr id="3" name="図 2">
            <a:extLst>
              <a:ext uri="{FF2B5EF4-FFF2-40B4-BE49-F238E27FC236}">
                <a16:creationId xmlns:a16="http://schemas.microsoft.com/office/drawing/2014/main" id="{0871DBF4-7C52-840F-5F95-0BACAA5507D5}"/>
              </a:ext>
            </a:extLst>
          </p:cNvPr>
          <p:cNvPicPr>
            <a:picLocks noChangeAspect="1"/>
          </p:cNvPicPr>
          <p:nvPr/>
        </p:nvPicPr>
        <p:blipFill>
          <a:blip r:embed="rId4"/>
          <a:stretch>
            <a:fillRect/>
          </a:stretch>
        </p:blipFill>
        <p:spPr>
          <a:xfrm>
            <a:off x="8736951" y="4610183"/>
            <a:ext cx="3454744" cy="2278128"/>
          </a:xfrm>
          <a:prstGeom prst="rect">
            <a:avLst/>
          </a:prstGeom>
        </p:spPr>
      </p:pic>
    </p:spTree>
    <p:extLst>
      <p:ext uri="{BB962C8B-B14F-4D97-AF65-F5344CB8AC3E}">
        <p14:creationId xmlns:p14="http://schemas.microsoft.com/office/powerpoint/2010/main" val="1688254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図 2">
            <a:extLst>
              <a:ext uri="{FF2B5EF4-FFF2-40B4-BE49-F238E27FC236}">
                <a16:creationId xmlns:a16="http://schemas.microsoft.com/office/drawing/2014/main" id="{0A2C8688-8399-7AAC-DC59-C58BAE207354}"/>
              </a:ext>
            </a:extLst>
          </p:cNvPr>
          <p:cNvPicPr>
            <a:picLocks noChangeAspect="1"/>
          </p:cNvPicPr>
          <p:nvPr/>
        </p:nvPicPr>
        <p:blipFill>
          <a:blip r:embed="rId3"/>
          <a:srcRect l="25536" r="-1" b="-1"/>
          <a:stretch>
            <a:fillRect/>
          </a:stretch>
        </p:blipFill>
        <p:spPr>
          <a:xfrm>
            <a:off x="321734" y="557189"/>
            <a:ext cx="4276956" cy="5743616"/>
          </a:xfrm>
          <a:prstGeom prst="rect">
            <a:avLst/>
          </a:prstGeom>
        </p:spPr>
      </p:pic>
      <p:pic>
        <p:nvPicPr>
          <p:cNvPr id="2" name="図 1">
            <a:extLst>
              <a:ext uri="{FF2B5EF4-FFF2-40B4-BE49-F238E27FC236}">
                <a16:creationId xmlns:a16="http://schemas.microsoft.com/office/drawing/2014/main" id="{CEF46D1E-9B4D-4104-8C1A-30BDFD44DC01}"/>
              </a:ext>
            </a:extLst>
          </p:cNvPr>
          <p:cNvPicPr>
            <a:picLocks noChangeAspect="1"/>
          </p:cNvPicPr>
          <p:nvPr/>
        </p:nvPicPr>
        <p:blipFill>
          <a:blip r:embed="rId4"/>
          <a:srcRect l="17766"/>
          <a:stretch>
            <a:fillRect/>
          </a:stretch>
        </p:blipFill>
        <p:spPr>
          <a:xfrm>
            <a:off x="4772525" y="557189"/>
            <a:ext cx="7097742" cy="5743616"/>
          </a:xfrm>
          <a:prstGeom prst="rect">
            <a:avLst/>
          </a:prstGeom>
        </p:spPr>
      </p:pic>
    </p:spTree>
    <p:extLst>
      <p:ext uri="{BB962C8B-B14F-4D97-AF65-F5344CB8AC3E}">
        <p14:creationId xmlns:p14="http://schemas.microsoft.com/office/powerpoint/2010/main" val="2555498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DF64B2F-9B89-7C4B-4D83-813A93CFD258}"/>
              </a:ext>
            </a:extLst>
          </p:cNvPr>
          <p:cNvPicPr>
            <a:picLocks noChangeAspect="1"/>
          </p:cNvPicPr>
          <p:nvPr/>
        </p:nvPicPr>
        <p:blipFill>
          <a:blip r:embed="rId3"/>
          <a:stretch>
            <a:fillRect/>
          </a:stretch>
        </p:blipFill>
        <p:spPr>
          <a:xfrm>
            <a:off x="188097" y="558800"/>
            <a:ext cx="6502400" cy="4305300"/>
          </a:xfrm>
          <a:prstGeom prst="rect">
            <a:avLst/>
          </a:prstGeom>
        </p:spPr>
      </p:pic>
      <p:pic>
        <p:nvPicPr>
          <p:cNvPr id="2" name="図 1">
            <a:extLst>
              <a:ext uri="{FF2B5EF4-FFF2-40B4-BE49-F238E27FC236}">
                <a16:creationId xmlns:a16="http://schemas.microsoft.com/office/drawing/2014/main" id="{1AFE79EF-5A16-7146-DC50-7D008E2179AD}"/>
              </a:ext>
            </a:extLst>
          </p:cNvPr>
          <p:cNvPicPr>
            <a:picLocks noChangeAspect="1"/>
          </p:cNvPicPr>
          <p:nvPr/>
        </p:nvPicPr>
        <p:blipFill>
          <a:blip r:embed="rId4"/>
          <a:stretch>
            <a:fillRect/>
          </a:stretch>
        </p:blipFill>
        <p:spPr>
          <a:xfrm>
            <a:off x="4868562" y="3882968"/>
            <a:ext cx="7323438" cy="2873432"/>
          </a:xfrm>
          <a:prstGeom prst="rect">
            <a:avLst/>
          </a:prstGeom>
        </p:spPr>
      </p:pic>
    </p:spTree>
    <p:extLst>
      <p:ext uri="{BB962C8B-B14F-4D97-AF65-F5344CB8AC3E}">
        <p14:creationId xmlns:p14="http://schemas.microsoft.com/office/powerpoint/2010/main" val="4006448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図 1">
            <a:extLst>
              <a:ext uri="{FF2B5EF4-FFF2-40B4-BE49-F238E27FC236}">
                <a16:creationId xmlns:a16="http://schemas.microsoft.com/office/drawing/2014/main" id="{0F5D3336-D099-8B2F-055D-B377711E9066}"/>
              </a:ext>
            </a:extLst>
          </p:cNvPr>
          <p:cNvPicPr>
            <a:picLocks noChangeAspect="1"/>
          </p:cNvPicPr>
          <p:nvPr/>
        </p:nvPicPr>
        <p:blipFill>
          <a:blip r:embed="rId3"/>
          <a:srcRect l="12084" r="13989" b="-1"/>
          <a:stretch>
            <a:fillRect/>
          </a:stretch>
        </p:blipFill>
        <p:spPr>
          <a:xfrm>
            <a:off x="321731" y="557189"/>
            <a:ext cx="5668684" cy="5743618"/>
          </a:xfrm>
          <a:prstGeom prst="rect">
            <a:avLst/>
          </a:prstGeom>
        </p:spPr>
      </p:pic>
      <p:pic>
        <p:nvPicPr>
          <p:cNvPr id="3" name="図 2">
            <a:extLst>
              <a:ext uri="{FF2B5EF4-FFF2-40B4-BE49-F238E27FC236}">
                <a16:creationId xmlns:a16="http://schemas.microsoft.com/office/drawing/2014/main" id="{2EDD7AF5-685A-104C-D9C7-973C6FE20EEA}"/>
              </a:ext>
            </a:extLst>
          </p:cNvPr>
          <p:cNvPicPr>
            <a:picLocks noChangeAspect="1"/>
          </p:cNvPicPr>
          <p:nvPr/>
        </p:nvPicPr>
        <p:blipFill>
          <a:blip r:embed="rId4"/>
          <a:srcRect l="2129" r="23767" b="-2"/>
          <a:stretch>
            <a:fillRect/>
          </a:stretch>
        </p:blipFill>
        <p:spPr>
          <a:xfrm>
            <a:off x="6195375" y="557189"/>
            <a:ext cx="5674893" cy="5743618"/>
          </a:xfrm>
          <a:prstGeom prst="rect">
            <a:avLst/>
          </a:prstGeom>
        </p:spPr>
      </p:pic>
    </p:spTree>
    <p:extLst>
      <p:ext uri="{BB962C8B-B14F-4D97-AF65-F5344CB8AC3E}">
        <p14:creationId xmlns:p14="http://schemas.microsoft.com/office/powerpoint/2010/main" val="807390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886E963-FAEC-4654-7BD1-DE7DE4D0412A}"/>
              </a:ext>
            </a:extLst>
          </p:cNvPr>
          <p:cNvPicPr>
            <a:picLocks noChangeAspect="1"/>
          </p:cNvPicPr>
          <p:nvPr/>
        </p:nvPicPr>
        <p:blipFill>
          <a:blip r:embed="rId3"/>
          <a:srcRect b="6248"/>
          <a:stretch/>
        </p:blipFill>
        <p:spPr>
          <a:xfrm>
            <a:off x="484632" y="1044725"/>
            <a:ext cx="6716272" cy="4470632"/>
          </a:xfrm>
          <a:prstGeom prst="rect">
            <a:avLst/>
          </a:prstGeom>
        </p:spPr>
      </p:pic>
      <p:pic>
        <p:nvPicPr>
          <p:cNvPr id="2" name="図 1">
            <a:extLst>
              <a:ext uri="{FF2B5EF4-FFF2-40B4-BE49-F238E27FC236}">
                <a16:creationId xmlns:a16="http://schemas.microsoft.com/office/drawing/2014/main" id="{F66A7454-2993-1875-E1E1-DDC542F4BDE1}"/>
              </a:ext>
            </a:extLst>
          </p:cNvPr>
          <p:cNvPicPr>
            <a:picLocks noChangeAspect="1"/>
          </p:cNvPicPr>
          <p:nvPr/>
        </p:nvPicPr>
        <p:blipFill>
          <a:blip r:embed="rId4"/>
          <a:stretch>
            <a:fillRect/>
          </a:stretch>
        </p:blipFill>
        <p:spPr>
          <a:xfrm>
            <a:off x="7534655" y="1342644"/>
            <a:ext cx="4172712" cy="4172712"/>
          </a:xfrm>
          <a:prstGeom prst="rect">
            <a:avLst/>
          </a:prstGeom>
        </p:spPr>
      </p:pic>
    </p:spTree>
    <p:extLst>
      <p:ext uri="{BB962C8B-B14F-4D97-AF65-F5344CB8AC3E}">
        <p14:creationId xmlns:p14="http://schemas.microsoft.com/office/powerpoint/2010/main" val="412461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図 1" descr="店の自動販売機&#10;&#10;AI によって生成されたコンテンツは間違っている可能性があります。">
            <a:extLst>
              <a:ext uri="{FF2B5EF4-FFF2-40B4-BE49-F238E27FC236}">
                <a16:creationId xmlns:a16="http://schemas.microsoft.com/office/drawing/2014/main" id="{9D96DA1A-1BBB-502F-4B6A-1B1228684175}"/>
              </a:ext>
            </a:extLst>
          </p:cNvPr>
          <p:cNvPicPr>
            <a:picLocks noChangeAspect="1"/>
          </p:cNvPicPr>
          <p:nvPr/>
        </p:nvPicPr>
        <p:blipFill>
          <a:blip r:embed="rId3"/>
          <a:srcRect l="6914" r="12486"/>
          <a:stretch>
            <a:fillRect/>
          </a:stretch>
        </p:blipFill>
        <p:spPr>
          <a:xfrm>
            <a:off x="-1" y="10"/>
            <a:ext cx="7370057" cy="6857990"/>
          </a:xfrm>
          <a:prstGeom prst="rect">
            <a:avLst/>
          </a:prstGeom>
        </p:spPr>
      </p:pic>
      <p:pic>
        <p:nvPicPr>
          <p:cNvPr id="5" name="図 4" descr="店のショーウィンドウ&#10;&#10;AI によって生成されたコンテンツは間違っている可能性があります。">
            <a:extLst>
              <a:ext uri="{FF2B5EF4-FFF2-40B4-BE49-F238E27FC236}">
                <a16:creationId xmlns:a16="http://schemas.microsoft.com/office/drawing/2014/main" id="{03FBA43D-3A20-F5AA-AC53-55154F1FDC6B}"/>
              </a:ext>
            </a:extLst>
          </p:cNvPr>
          <p:cNvPicPr>
            <a:picLocks noChangeAspect="1"/>
          </p:cNvPicPr>
          <p:nvPr/>
        </p:nvPicPr>
        <p:blipFill>
          <a:blip r:embed="rId4"/>
          <a:srcRect l="16442" r="5278" b="-2"/>
          <a:stretch>
            <a:fillRect/>
          </a:stretch>
        </p:blipFill>
        <p:spPr>
          <a:xfrm>
            <a:off x="7534656" y="1"/>
            <a:ext cx="4657344" cy="3346704"/>
          </a:xfrm>
          <a:prstGeom prst="rect">
            <a:avLst/>
          </a:prstGeom>
        </p:spPr>
      </p:pic>
      <p:pic>
        <p:nvPicPr>
          <p:cNvPr id="3" name="図 2" descr="店のおもちゃ&#10;&#10;AI によって生成されたコンテンツは間違っている可能性があります。">
            <a:extLst>
              <a:ext uri="{FF2B5EF4-FFF2-40B4-BE49-F238E27FC236}">
                <a16:creationId xmlns:a16="http://schemas.microsoft.com/office/drawing/2014/main" id="{1EDAA182-7314-309C-16D7-68036266DE2F}"/>
              </a:ext>
            </a:extLst>
          </p:cNvPr>
          <p:cNvPicPr>
            <a:picLocks noChangeAspect="1"/>
          </p:cNvPicPr>
          <p:nvPr/>
        </p:nvPicPr>
        <p:blipFill>
          <a:blip r:embed="rId5"/>
          <a:srcRect r="12472" b="2"/>
          <a:stretch>
            <a:fillRect/>
          </a:stretch>
        </p:blipFill>
        <p:spPr>
          <a:xfrm>
            <a:off x="7534654" y="3511296"/>
            <a:ext cx="4657346" cy="3346704"/>
          </a:xfrm>
          <a:prstGeom prst="rect">
            <a:avLst/>
          </a:prstGeom>
        </p:spPr>
      </p:pic>
    </p:spTree>
    <p:extLst>
      <p:ext uri="{BB962C8B-B14F-4D97-AF65-F5344CB8AC3E}">
        <p14:creationId xmlns:p14="http://schemas.microsoft.com/office/powerpoint/2010/main" val="97220060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TotalTime>
  <Words>539</Words>
  <Application>Microsoft Macintosh PowerPoint</Application>
  <PresentationFormat>ワイド画面</PresentationFormat>
  <Paragraphs>23</Paragraphs>
  <Slides>11</Slides>
  <Notes>11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Toppan Bunkyu Midashi Gothic Ex</vt:lpstr>
      <vt:lpstr>游ゴシック</vt:lpstr>
      <vt:lpstr>游ゴシック Light</vt:lpstr>
      <vt:lpstr>游明朝</vt:lpstr>
      <vt:lpstr>Arial</vt:lpstr>
      <vt:lpstr>Segoe UI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5</cp:revision>
  <dcterms:created xsi:type="dcterms:W3CDTF">2025-09-22T23:09:14Z</dcterms:created>
  <dcterms:modified xsi:type="dcterms:W3CDTF">2025-09-27T22:30:10Z</dcterms:modified>
</cp:coreProperties>
</file>