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5AE83E-D709-B447-AA09-393A204EF410}" v="18" dt="2025-10-02T10:59:08.7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58"/>
  </p:normalViewPr>
  <p:slideViewPr>
    <p:cSldViewPr snapToGrid="0">
      <p:cViewPr varScale="1">
        <p:scale>
          <a:sx n="106" d="100"/>
          <a:sy n="106" d="100"/>
        </p:scale>
        <p:origin x="1336"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E06691-0002-B049-B034-43E29524555F}" type="datetimeFigureOut">
              <a:rPr kumimoji="1" lang="ja-JP" altLang="en-US" smtClean="0"/>
              <a:t>2025/10/2</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99D6B4-615E-0840-867F-A913463314F5}" type="slidenum">
              <a:rPr kumimoji="1" lang="ja-JP" altLang="en-US" smtClean="0"/>
              <a:t>‹#›</a:t>
            </a:fld>
            <a:endParaRPr kumimoji="1" lang="ja-JP" altLang="en-US"/>
          </a:p>
        </p:txBody>
      </p:sp>
    </p:spTree>
    <p:extLst>
      <p:ext uri="{BB962C8B-B14F-4D97-AF65-F5344CB8AC3E}">
        <p14:creationId xmlns:p14="http://schemas.microsoft.com/office/powerpoint/2010/main" val="234022752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1 Making of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Tamahagane</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Steel</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180340">
              <a:tabLst>
                <a:tab pos="180340" algn="l"/>
              </a:tabLst>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Make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tamahagane</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steel by the old-fashioned method of foot-operated bellows. Burn iron sand three days and nights with charcoal to make a plank- shaped lump of steel, called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tamahagane</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F699D6B4-615E-0840-867F-A913463314F5}" type="slidenum">
              <a:rPr kumimoji="1" lang="ja-JP" altLang="en-US" smtClean="0"/>
              <a:t>1</a:t>
            </a:fld>
            <a:endParaRPr kumimoji="1" lang="ja-JP" altLang="en-US"/>
          </a:p>
        </p:txBody>
      </p:sp>
    </p:spTree>
    <p:extLst>
      <p:ext uri="{BB962C8B-B14F-4D97-AF65-F5344CB8AC3E}">
        <p14:creationId xmlns:p14="http://schemas.microsoft.com/office/powerpoint/2010/main" val="1589124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2 Breaking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Tamahagane</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into Pieces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228600"/>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Hammer and break a plank-shaped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tamahagane</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into pieces. Checking the amounts of carbons and impurities, classified it into two types: hard with more carbons and soft with less carbon. The former is used for the blade part called ‘Kawa-</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gane</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and the latter for the core part called ‘Shing-</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gane</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F699D6B4-615E-0840-867F-A913463314F5}" type="slidenum">
              <a:rPr kumimoji="1" lang="ja-JP" altLang="en-US" smtClean="0"/>
              <a:t>2</a:t>
            </a:fld>
            <a:endParaRPr kumimoji="1" lang="ja-JP" altLang="en-US"/>
          </a:p>
        </p:txBody>
      </p:sp>
    </p:spTree>
    <p:extLst>
      <p:ext uri="{BB962C8B-B14F-4D97-AF65-F5344CB8AC3E}">
        <p14:creationId xmlns:p14="http://schemas.microsoft.com/office/powerpoint/2010/main" val="3338728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3 Piling and Boiling</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180340">
              <a:tabLst>
                <a:tab pos="180340" algn="l"/>
              </a:tabLst>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Pile up small pieces of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tamahagane</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steel on the anvil, after wrapped in a piece of Japanese paper and poured with muddy water, and hamper them with a hammer to put them together.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F699D6B4-615E-0840-867F-A913463314F5}" type="slidenum">
              <a:rPr kumimoji="1" lang="ja-JP" altLang="en-US" smtClean="0"/>
              <a:t>3</a:t>
            </a:fld>
            <a:endParaRPr kumimoji="1" lang="ja-JP" altLang="en-US"/>
          </a:p>
        </p:txBody>
      </p:sp>
    </p:spTree>
    <p:extLst>
      <p:ext uri="{BB962C8B-B14F-4D97-AF65-F5344CB8AC3E}">
        <p14:creationId xmlns:p14="http://schemas.microsoft.com/office/powerpoint/2010/main" val="2530468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4 Tempering in Repetitions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228600"/>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Burn the folded steel, hammer it into a thin plate, fold it into half, and hammer it flat again. This process is repeated. By hammering it, its impurities were removed in form of sparks, and the steel gets firm by making layers.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Kawagane</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must go under this process ten and more times, while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Shitetsu</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only needs it five or six times.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F699D6B4-615E-0840-867F-A913463314F5}" type="slidenum">
              <a:rPr kumimoji="1" lang="ja-JP" altLang="en-US" smtClean="0"/>
              <a:t>4</a:t>
            </a:fld>
            <a:endParaRPr kumimoji="1" lang="ja-JP" altLang="en-US"/>
          </a:p>
        </p:txBody>
      </p:sp>
    </p:spTree>
    <p:extLst>
      <p:ext uri="{BB962C8B-B14F-4D97-AF65-F5344CB8AC3E}">
        <p14:creationId xmlns:p14="http://schemas.microsoft.com/office/powerpoint/2010/main" val="1869326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5  Inserting the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Shitetsu</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into the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Kawatetsu</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228600"/>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Heat the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Kawatetstu</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steel, fold it into a letter-U from, and insert the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Shintetsu</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steel in the middle of the fold, and hamper them together into one steel.</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F699D6B4-615E-0840-867F-A913463314F5}" type="slidenum">
              <a:rPr kumimoji="1" lang="ja-JP" altLang="en-US" smtClean="0"/>
              <a:t>5</a:t>
            </a:fld>
            <a:endParaRPr kumimoji="1" lang="ja-JP" altLang="en-US"/>
          </a:p>
        </p:txBody>
      </p:sp>
    </p:spTree>
    <p:extLst>
      <p:ext uri="{BB962C8B-B14F-4D97-AF65-F5344CB8AC3E}">
        <p14:creationId xmlns:p14="http://schemas.microsoft.com/office/powerpoint/2010/main" val="4160165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6  Extending, Forming</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228600"/>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Heat and hammer the unified steel with hammer into a long bar shape. With no design paper, form it into with the ideal cubic beautiful style the craftsman want to realize, including the shape of the edge of the sward. The ridge, side, and blade are beautifully arranged. This is the very part where the craftsman needs his skills most.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F699D6B4-615E-0840-867F-A913463314F5}" type="slidenum">
              <a:rPr kumimoji="1" lang="ja-JP" altLang="en-US" smtClean="0"/>
              <a:t>6</a:t>
            </a:fld>
            <a:endParaRPr kumimoji="1" lang="ja-JP" altLang="en-US"/>
          </a:p>
        </p:txBody>
      </p:sp>
    </p:spTree>
    <p:extLst>
      <p:ext uri="{BB962C8B-B14F-4D97-AF65-F5344CB8AC3E}">
        <p14:creationId xmlns:p14="http://schemas.microsoft.com/office/powerpoint/2010/main" val="3285885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7. Placing Mud</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180340">
              <a:tabLst>
                <a:tab pos="180340" algn="l"/>
              </a:tabLst>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Put some mud, named ‘mud for burnt blade,’ on the blade. Put it thinly on the part where the blade should be, and thickly on the other part.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F699D6B4-615E-0840-867F-A913463314F5}" type="slidenum">
              <a:rPr kumimoji="1" lang="ja-JP" altLang="en-US" smtClean="0"/>
              <a:t>7</a:t>
            </a:fld>
            <a:endParaRPr kumimoji="1" lang="ja-JP" altLang="en-US"/>
          </a:p>
        </p:txBody>
      </p:sp>
    </p:spTree>
    <p:extLst>
      <p:ext uri="{BB962C8B-B14F-4D97-AF65-F5344CB8AC3E}">
        <p14:creationId xmlns:p14="http://schemas.microsoft.com/office/powerpoint/2010/main" val="3309373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8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Buring</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228600"/>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Burn the steel with mud on it with one-third fire of that in the process of tampering, that is, reddened slowly at a lower temperature, and then put it into water to cool down. The difference of thickness of the mud on the blade makes the pattern, which is called ‘Hamon.’ In addition, when the steel is firm, it swells much, making a good ‘Sori,’ the shape of arch.</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F699D6B4-615E-0840-867F-A913463314F5}" type="slidenum">
              <a:rPr kumimoji="1" lang="ja-JP" altLang="en-US" smtClean="0"/>
              <a:t>8</a:t>
            </a:fld>
            <a:endParaRPr kumimoji="1" lang="ja-JP" altLang="en-US"/>
          </a:p>
        </p:txBody>
      </p:sp>
    </p:spTree>
    <p:extLst>
      <p:ext uri="{BB962C8B-B14F-4D97-AF65-F5344CB8AC3E}">
        <p14:creationId xmlns:p14="http://schemas.microsoft.com/office/powerpoint/2010/main" val="3953554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9  Another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Buring</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228600"/>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After the burning is successful, heat the steel again, at a lower temperature of 100-200 degrees. This makes it firmer, to prevent the blade from chipping.</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F699D6B4-615E-0840-867F-A913463314F5}" type="slidenum">
              <a:rPr kumimoji="1" lang="ja-JP" altLang="en-US" smtClean="0"/>
              <a:t>9</a:t>
            </a:fld>
            <a:endParaRPr kumimoji="1" lang="ja-JP" altLang="en-US"/>
          </a:p>
        </p:txBody>
      </p:sp>
    </p:spTree>
    <p:extLst>
      <p:ext uri="{BB962C8B-B14F-4D97-AF65-F5344CB8AC3E}">
        <p14:creationId xmlns:p14="http://schemas.microsoft.com/office/powerpoint/2010/main" val="2092565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10  Polishing</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228600"/>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Lastly, the polisher polishes the blade perfectly to make it sharp in cutting and beautiful in the pattern.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a:p>
        </p:txBody>
      </p:sp>
      <p:sp>
        <p:nvSpPr>
          <p:cNvPr id="4" name="スライド番号プレースホルダー 3"/>
          <p:cNvSpPr>
            <a:spLocks noGrp="1"/>
          </p:cNvSpPr>
          <p:nvPr>
            <p:ph type="sldNum" sz="quarter" idx="5"/>
          </p:nvPr>
        </p:nvSpPr>
        <p:spPr/>
        <p:txBody>
          <a:bodyPr/>
          <a:lstStyle/>
          <a:p>
            <a:fld id="{F699D6B4-615E-0840-867F-A913463314F5}" type="slidenum">
              <a:rPr kumimoji="1" lang="ja-JP" altLang="en-US" smtClean="0"/>
              <a:t>10</a:t>
            </a:fld>
            <a:endParaRPr kumimoji="1" lang="ja-JP" altLang="en-US"/>
          </a:p>
        </p:txBody>
      </p:sp>
    </p:spTree>
    <p:extLst>
      <p:ext uri="{BB962C8B-B14F-4D97-AF65-F5344CB8AC3E}">
        <p14:creationId xmlns:p14="http://schemas.microsoft.com/office/powerpoint/2010/main" val="2396029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582CFE-788C-7652-69DE-AE0CDC3AEC34}"/>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42DE9710-3140-1FD6-6237-0F8B3CE4BD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2EBA7955-365C-3974-922A-E8F2F00A796E}"/>
              </a:ext>
            </a:extLst>
          </p:cNvPr>
          <p:cNvSpPr>
            <a:spLocks noGrp="1"/>
          </p:cNvSpPr>
          <p:nvPr>
            <p:ph type="dt" sz="half" idx="10"/>
          </p:nvPr>
        </p:nvSpPr>
        <p:spPr/>
        <p:txBody>
          <a:bodyPr/>
          <a:lstStyle/>
          <a:p>
            <a:fld id="{F0A22B4D-18DC-9247-BDA1-7AD029B27ADF}" type="datetimeFigureOut">
              <a:rPr kumimoji="1" lang="ja-JP" altLang="en-US" smtClean="0"/>
              <a:t>2025/10/2</a:t>
            </a:fld>
            <a:endParaRPr kumimoji="1" lang="ja-JP" altLang="en-US"/>
          </a:p>
        </p:txBody>
      </p:sp>
      <p:sp>
        <p:nvSpPr>
          <p:cNvPr id="5" name="フッター プレースホルダー 4">
            <a:extLst>
              <a:ext uri="{FF2B5EF4-FFF2-40B4-BE49-F238E27FC236}">
                <a16:creationId xmlns:a16="http://schemas.microsoft.com/office/drawing/2014/main" id="{7289F58E-829A-DE05-05E1-F96C1706C40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E8737EF-28DC-3BEA-F1E0-5DECCF897F0F}"/>
              </a:ext>
            </a:extLst>
          </p:cNvPr>
          <p:cNvSpPr>
            <a:spLocks noGrp="1"/>
          </p:cNvSpPr>
          <p:nvPr>
            <p:ph type="sldNum" sz="quarter" idx="12"/>
          </p:nvPr>
        </p:nvSpPr>
        <p:spPr/>
        <p:txBody>
          <a:bodyPr/>
          <a:lstStyle/>
          <a:p>
            <a:fld id="{2635A04E-DC8E-CC47-8773-102913762CCB}" type="slidenum">
              <a:rPr kumimoji="1" lang="ja-JP" altLang="en-US" smtClean="0"/>
              <a:t>‹#›</a:t>
            </a:fld>
            <a:endParaRPr kumimoji="1" lang="ja-JP" altLang="en-US"/>
          </a:p>
        </p:txBody>
      </p:sp>
    </p:spTree>
    <p:extLst>
      <p:ext uri="{BB962C8B-B14F-4D97-AF65-F5344CB8AC3E}">
        <p14:creationId xmlns:p14="http://schemas.microsoft.com/office/powerpoint/2010/main" val="3184441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89C22F-84D0-A0BF-C9F7-28226CE4974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3285C9E-5E60-D419-E2E5-C01F5502F2E2}"/>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1816B0B-CBC5-4202-451E-A4F5DD560201}"/>
              </a:ext>
            </a:extLst>
          </p:cNvPr>
          <p:cNvSpPr>
            <a:spLocks noGrp="1"/>
          </p:cNvSpPr>
          <p:nvPr>
            <p:ph type="dt" sz="half" idx="10"/>
          </p:nvPr>
        </p:nvSpPr>
        <p:spPr/>
        <p:txBody>
          <a:bodyPr/>
          <a:lstStyle/>
          <a:p>
            <a:fld id="{F0A22B4D-18DC-9247-BDA1-7AD029B27ADF}" type="datetimeFigureOut">
              <a:rPr kumimoji="1" lang="ja-JP" altLang="en-US" smtClean="0"/>
              <a:t>2025/10/2</a:t>
            </a:fld>
            <a:endParaRPr kumimoji="1" lang="ja-JP" altLang="en-US"/>
          </a:p>
        </p:txBody>
      </p:sp>
      <p:sp>
        <p:nvSpPr>
          <p:cNvPr id="5" name="フッター プレースホルダー 4">
            <a:extLst>
              <a:ext uri="{FF2B5EF4-FFF2-40B4-BE49-F238E27FC236}">
                <a16:creationId xmlns:a16="http://schemas.microsoft.com/office/drawing/2014/main" id="{64D75453-2A08-B2BF-FAA6-99C23109C8D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656F5D6-8FCB-4EC4-0806-E24383AC7FFD}"/>
              </a:ext>
            </a:extLst>
          </p:cNvPr>
          <p:cNvSpPr>
            <a:spLocks noGrp="1"/>
          </p:cNvSpPr>
          <p:nvPr>
            <p:ph type="sldNum" sz="quarter" idx="12"/>
          </p:nvPr>
        </p:nvSpPr>
        <p:spPr/>
        <p:txBody>
          <a:bodyPr/>
          <a:lstStyle/>
          <a:p>
            <a:fld id="{2635A04E-DC8E-CC47-8773-102913762CCB}" type="slidenum">
              <a:rPr kumimoji="1" lang="ja-JP" altLang="en-US" smtClean="0"/>
              <a:t>‹#›</a:t>
            </a:fld>
            <a:endParaRPr kumimoji="1" lang="ja-JP" altLang="en-US"/>
          </a:p>
        </p:txBody>
      </p:sp>
    </p:spTree>
    <p:extLst>
      <p:ext uri="{BB962C8B-B14F-4D97-AF65-F5344CB8AC3E}">
        <p14:creationId xmlns:p14="http://schemas.microsoft.com/office/powerpoint/2010/main" val="3864848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55A246-D4E5-465C-4727-BBDE92FFF41D}"/>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72AD082-F0A7-5FE2-2DC0-1BC7CC8691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36F184F-FCAA-22D0-F32F-D6674BB5BCCC}"/>
              </a:ext>
            </a:extLst>
          </p:cNvPr>
          <p:cNvSpPr>
            <a:spLocks noGrp="1"/>
          </p:cNvSpPr>
          <p:nvPr>
            <p:ph type="dt" sz="half" idx="10"/>
          </p:nvPr>
        </p:nvSpPr>
        <p:spPr/>
        <p:txBody>
          <a:bodyPr/>
          <a:lstStyle/>
          <a:p>
            <a:fld id="{F0A22B4D-18DC-9247-BDA1-7AD029B27ADF}" type="datetimeFigureOut">
              <a:rPr kumimoji="1" lang="ja-JP" altLang="en-US" smtClean="0"/>
              <a:t>2025/10/2</a:t>
            </a:fld>
            <a:endParaRPr kumimoji="1" lang="ja-JP" altLang="en-US"/>
          </a:p>
        </p:txBody>
      </p:sp>
      <p:sp>
        <p:nvSpPr>
          <p:cNvPr id="5" name="フッター プレースホルダー 4">
            <a:extLst>
              <a:ext uri="{FF2B5EF4-FFF2-40B4-BE49-F238E27FC236}">
                <a16:creationId xmlns:a16="http://schemas.microsoft.com/office/drawing/2014/main" id="{86F505F8-CB58-06A5-CB36-AA6C00F4232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FBC9817-6829-6CCF-5856-7607A5192BCF}"/>
              </a:ext>
            </a:extLst>
          </p:cNvPr>
          <p:cNvSpPr>
            <a:spLocks noGrp="1"/>
          </p:cNvSpPr>
          <p:nvPr>
            <p:ph type="sldNum" sz="quarter" idx="12"/>
          </p:nvPr>
        </p:nvSpPr>
        <p:spPr/>
        <p:txBody>
          <a:bodyPr/>
          <a:lstStyle/>
          <a:p>
            <a:fld id="{2635A04E-DC8E-CC47-8773-102913762CCB}" type="slidenum">
              <a:rPr kumimoji="1" lang="ja-JP" altLang="en-US" smtClean="0"/>
              <a:t>‹#›</a:t>
            </a:fld>
            <a:endParaRPr kumimoji="1" lang="ja-JP" altLang="en-US"/>
          </a:p>
        </p:txBody>
      </p:sp>
    </p:spTree>
    <p:extLst>
      <p:ext uri="{BB962C8B-B14F-4D97-AF65-F5344CB8AC3E}">
        <p14:creationId xmlns:p14="http://schemas.microsoft.com/office/powerpoint/2010/main" val="3413383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D2A5C4-F7A2-2605-5335-FBF2B5C94B0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46BD4DB-CA06-EAFF-403A-9ACB02C84592}"/>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A4FAD8AE-E7E4-3D16-6710-04A299076AAE}"/>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11637F28-2D31-8C16-4454-8E7E1F970840}"/>
              </a:ext>
            </a:extLst>
          </p:cNvPr>
          <p:cNvSpPr>
            <a:spLocks noGrp="1"/>
          </p:cNvSpPr>
          <p:nvPr>
            <p:ph type="dt" sz="half" idx="10"/>
          </p:nvPr>
        </p:nvSpPr>
        <p:spPr/>
        <p:txBody>
          <a:bodyPr/>
          <a:lstStyle/>
          <a:p>
            <a:fld id="{F0A22B4D-18DC-9247-BDA1-7AD029B27ADF}" type="datetimeFigureOut">
              <a:rPr kumimoji="1" lang="ja-JP" altLang="en-US" smtClean="0"/>
              <a:t>2025/10/2</a:t>
            </a:fld>
            <a:endParaRPr kumimoji="1" lang="ja-JP" altLang="en-US"/>
          </a:p>
        </p:txBody>
      </p:sp>
      <p:sp>
        <p:nvSpPr>
          <p:cNvPr id="6" name="フッター プレースホルダー 5">
            <a:extLst>
              <a:ext uri="{FF2B5EF4-FFF2-40B4-BE49-F238E27FC236}">
                <a16:creationId xmlns:a16="http://schemas.microsoft.com/office/drawing/2014/main" id="{FEECC84A-A530-A920-B3FB-0B8E23F98B3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8AEF28A-AFA0-C787-F82F-FB5120DF02E7}"/>
              </a:ext>
            </a:extLst>
          </p:cNvPr>
          <p:cNvSpPr>
            <a:spLocks noGrp="1"/>
          </p:cNvSpPr>
          <p:nvPr>
            <p:ph type="sldNum" sz="quarter" idx="12"/>
          </p:nvPr>
        </p:nvSpPr>
        <p:spPr/>
        <p:txBody>
          <a:bodyPr/>
          <a:lstStyle/>
          <a:p>
            <a:fld id="{2635A04E-DC8E-CC47-8773-102913762CCB}" type="slidenum">
              <a:rPr kumimoji="1" lang="ja-JP" altLang="en-US" smtClean="0"/>
              <a:t>‹#›</a:t>
            </a:fld>
            <a:endParaRPr kumimoji="1" lang="ja-JP" altLang="en-US"/>
          </a:p>
        </p:txBody>
      </p:sp>
    </p:spTree>
    <p:extLst>
      <p:ext uri="{BB962C8B-B14F-4D97-AF65-F5344CB8AC3E}">
        <p14:creationId xmlns:p14="http://schemas.microsoft.com/office/powerpoint/2010/main" val="3508633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3DD3D0-628B-C5CA-ADE6-B3FF511FBEFF}"/>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B4DC5A4-6489-FB7D-FF56-5A9244A09E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9645E066-1A77-47A9-5375-A1AAB00B7043}"/>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B2B3CE3A-0D22-FA64-313A-A6730E901D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DAC8F20-D41B-DAF0-D00B-D4D7CB97165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CF65C1A2-31DA-DF18-8FD2-9FF127599D94}"/>
              </a:ext>
            </a:extLst>
          </p:cNvPr>
          <p:cNvSpPr>
            <a:spLocks noGrp="1"/>
          </p:cNvSpPr>
          <p:nvPr>
            <p:ph type="dt" sz="half" idx="10"/>
          </p:nvPr>
        </p:nvSpPr>
        <p:spPr/>
        <p:txBody>
          <a:bodyPr/>
          <a:lstStyle/>
          <a:p>
            <a:fld id="{F0A22B4D-18DC-9247-BDA1-7AD029B27ADF}" type="datetimeFigureOut">
              <a:rPr kumimoji="1" lang="ja-JP" altLang="en-US" smtClean="0"/>
              <a:t>2025/10/2</a:t>
            </a:fld>
            <a:endParaRPr kumimoji="1" lang="ja-JP" altLang="en-US"/>
          </a:p>
        </p:txBody>
      </p:sp>
      <p:sp>
        <p:nvSpPr>
          <p:cNvPr id="8" name="フッター プレースホルダー 7">
            <a:extLst>
              <a:ext uri="{FF2B5EF4-FFF2-40B4-BE49-F238E27FC236}">
                <a16:creationId xmlns:a16="http://schemas.microsoft.com/office/drawing/2014/main" id="{B09135A1-29F1-8575-296D-1630FC2BAE89}"/>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802342FC-BD36-6960-9FEA-D7DC03FEC472}"/>
              </a:ext>
            </a:extLst>
          </p:cNvPr>
          <p:cNvSpPr>
            <a:spLocks noGrp="1"/>
          </p:cNvSpPr>
          <p:nvPr>
            <p:ph type="sldNum" sz="quarter" idx="12"/>
          </p:nvPr>
        </p:nvSpPr>
        <p:spPr/>
        <p:txBody>
          <a:bodyPr/>
          <a:lstStyle/>
          <a:p>
            <a:fld id="{2635A04E-DC8E-CC47-8773-102913762CCB}" type="slidenum">
              <a:rPr kumimoji="1" lang="ja-JP" altLang="en-US" smtClean="0"/>
              <a:t>‹#›</a:t>
            </a:fld>
            <a:endParaRPr kumimoji="1" lang="ja-JP" altLang="en-US"/>
          </a:p>
        </p:txBody>
      </p:sp>
    </p:spTree>
    <p:extLst>
      <p:ext uri="{BB962C8B-B14F-4D97-AF65-F5344CB8AC3E}">
        <p14:creationId xmlns:p14="http://schemas.microsoft.com/office/powerpoint/2010/main" val="2822879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066165-7385-4E23-F239-9B00699D7C1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7DD73E8-ED18-83B2-FA74-09F15A70FFE7}"/>
              </a:ext>
            </a:extLst>
          </p:cNvPr>
          <p:cNvSpPr>
            <a:spLocks noGrp="1"/>
          </p:cNvSpPr>
          <p:nvPr>
            <p:ph type="dt" sz="half" idx="10"/>
          </p:nvPr>
        </p:nvSpPr>
        <p:spPr/>
        <p:txBody>
          <a:bodyPr/>
          <a:lstStyle/>
          <a:p>
            <a:fld id="{F0A22B4D-18DC-9247-BDA1-7AD029B27ADF}" type="datetimeFigureOut">
              <a:rPr kumimoji="1" lang="ja-JP" altLang="en-US" smtClean="0"/>
              <a:t>2025/10/2</a:t>
            </a:fld>
            <a:endParaRPr kumimoji="1" lang="ja-JP" altLang="en-US"/>
          </a:p>
        </p:txBody>
      </p:sp>
      <p:sp>
        <p:nvSpPr>
          <p:cNvPr id="4" name="フッター プレースホルダー 3">
            <a:extLst>
              <a:ext uri="{FF2B5EF4-FFF2-40B4-BE49-F238E27FC236}">
                <a16:creationId xmlns:a16="http://schemas.microsoft.com/office/drawing/2014/main" id="{5332F6CC-C1C0-E9DE-E55A-F18E2E36A2C7}"/>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CB4FD459-D05B-0D25-CE5F-7657C72EE46A}"/>
              </a:ext>
            </a:extLst>
          </p:cNvPr>
          <p:cNvSpPr>
            <a:spLocks noGrp="1"/>
          </p:cNvSpPr>
          <p:nvPr>
            <p:ph type="sldNum" sz="quarter" idx="12"/>
          </p:nvPr>
        </p:nvSpPr>
        <p:spPr/>
        <p:txBody>
          <a:bodyPr/>
          <a:lstStyle/>
          <a:p>
            <a:fld id="{2635A04E-DC8E-CC47-8773-102913762CCB}" type="slidenum">
              <a:rPr kumimoji="1" lang="ja-JP" altLang="en-US" smtClean="0"/>
              <a:t>‹#›</a:t>
            </a:fld>
            <a:endParaRPr kumimoji="1" lang="ja-JP" altLang="en-US"/>
          </a:p>
        </p:txBody>
      </p:sp>
    </p:spTree>
    <p:extLst>
      <p:ext uri="{BB962C8B-B14F-4D97-AF65-F5344CB8AC3E}">
        <p14:creationId xmlns:p14="http://schemas.microsoft.com/office/powerpoint/2010/main" val="291279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6CE5858-F2C6-C4E0-BB34-27FDAA8613AA}"/>
              </a:ext>
            </a:extLst>
          </p:cNvPr>
          <p:cNvSpPr>
            <a:spLocks noGrp="1"/>
          </p:cNvSpPr>
          <p:nvPr>
            <p:ph type="dt" sz="half" idx="10"/>
          </p:nvPr>
        </p:nvSpPr>
        <p:spPr/>
        <p:txBody>
          <a:bodyPr/>
          <a:lstStyle/>
          <a:p>
            <a:fld id="{F0A22B4D-18DC-9247-BDA1-7AD029B27ADF}" type="datetimeFigureOut">
              <a:rPr kumimoji="1" lang="ja-JP" altLang="en-US" smtClean="0"/>
              <a:t>2025/10/2</a:t>
            </a:fld>
            <a:endParaRPr kumimoji="1" lang="ja-JP" altLang="en-US"/>
          </a:p>
        </p:txBody>
      </p:sp>
      <p:sp>
        <p:nvSpPr>
          <p:cNvPr id="3" name="フッター プレースホルダー 2">
            <a:extLst>
              <a:ext uri="{FF2B5EF4-FFF2-40B4-BE49-F238E27FC236}">
                <a16:creationId xmlns:a16="http://schemas.microsoft.com/office/drawing/2014/main" id="{6A12EE3E-D6FB-52A3-BFEF-E459B41DCF1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7F3CB4D-E9F2-233A-EC51-3D6269837238}"/>
              </a:ext>
            </a:extLst>
          </p:cNvPr>
          <p:cNvSpPr>
            <a:spLocks noGrp="1"/>
          </p:cNvSpPr>
          <p:nvPr>
            <p:ph type="sldNum" sz="quarter" idx="12"/>
          </p:nvPr>
        </p:nvSpPr>
        <p:spPr/>
        <p:txBody>
          <a:bodyPr/>
          <a:lstStyle/>
          <a:p>
            <a:fld id="{2635A04E-DC8E-CC47-8773-102913762CCB}" type="slidenum">
              <a:rPr kumimoji="1" lang="ja-JP" altLang="en-US" smtClean="0"/>
              <a:t>‹#›</a:t>
            </a:fld>
            <a:endParaRPr kumimoji="1" lang="ja-JP" altLang="en-US"/>
          </a:p>
        </p:txBody>
      </p:sp>
    </p:spTree>
    <p:extLst>
      <p:ext uri="{BB962C8B-B14F-4D97-AF65-F5344CB8AC3E}">
        <p14:creationId xmlns:p14="http://schemas.microsoft.com/office/powerpoint/2010/main" val="2522767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448CAC-0845-A08B-1C89-2140E71FE8B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D1D3C08-E96E-3A16-DE2A-17D861B275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5C2CC6DF-F124-8221-4C1A-4BEA3958E5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F88F15D-3B59-36FD-5005-5025E916237E}"/>
              </a:ext>
            </a:extLst>
          </p:cNvPr>
          <p:cNvSpPr>
            <a:spLocks noGrp="1"/>
          </p:cNvSpPr>
          <p:nvPr>
            <p:ph type="dt" sz="half" idx="10"/>
          </p:nvPr>
        </p:nvSpPr>
        <p:spPr/>
        <p:txBody>
          <a:bodyPr/>
          <a:lstStyle/>
          <a:p>
            <a:fld id="{F0A22B4D-18DC-9247-BDA1-7AD029B27ADF}" type="datetimeFigureOut">
              <a:rPr kumimoji="1" lang="ja-JP" altLang="en-US" smtClean="0"/>
              <a:t>2025/10/2</a:t>
            </a:fld>
            <a:endParaRPr kumimoji="1" lang="ja-JP" altLang="en-US"/>
          </a:p>
        </p:txBody>
      </p:sp>
      <p:sp>
        <p:nvSpPr>
          <p:cNvPr id="6" name="フッター プレースホルダー 5">
            <a:extLst>
              <a:ext uri="{FF2B5EF4-FFF2-40B4-BE49-F238E27FC236}">
                <a16:creationId xmlns:a16="http://schemas.microsoft.com/office/drawing/2014/main" id="{0A5475CA-9F2B-B43A-E18E-B33249E9477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41B6E7A-9862-6705-9E1C-41BA2897A45C}"/>
              </a:ext>
            </a:extLst>
          </p:cNvPr>
          <p:cNvSpPr>
            <a:spLocks noGrp="1"/>
          </p:cNvSpPr>
          <p:nvPr>
            <p:ph type="sldNum" sz="quarter" idx="12"/>
          </p:nvPr>
        </p:nvSpPr>
        <p:spPr/>
        <p:txBody>
          <a:bodyPr/>
          <a:lstStyle/>
          <a:p>
            <a:fld id="{2635A04E-DC8E-CC47-8773-102913762CCB}" type="slidenum">
              <a:rPr kumimoji="1" lang="ja-JP" altLang="en-US" smtClean="0"/>
              <a:t>‹#›</a:t>
            </a:fld>
            <a:endParaRPr kumimoji="1" lang="ja-JP" altLang="en-US"/>
          </a:p>
        </p:txBody>
      </p:sp>
    </p:spTree>
    <p:extLst>
      <p:ext uri="{BB962C8B-B14F-4D97-AF65-F5344CB8AC3E}">
        <p14:creationId xmlns:p14="http://schemas.microsoft.com/office/powerpoint/2010/main" val="2955315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169EDC-369A-66FA-2316-C29844E6F67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2F1152F-81C9-8897-A5C0-C078CA47A6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46643749-FF17-150B-5076-F8724047DB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80D0163-A4C9-0611-6836-9E31656E640A}"/>
              </a:ext>
            </a:extLst>
          </p:cNvPr>
          <p:cNvSpPr>
            <a:spLocks noGrp="1"/>
          </p:cNvSpPr>
          <p:nvPr>
            <p:ph type="dt" sz="half" idx="10"/>
          </p:nvPr>
        </p:nvSpPr>
        <p:spPr/>
        <p:txBody>
          <a:bodyPr/>
          <a:lstStyle/>
          <a:p>
            <a:fld id="{F0A22B4D-18DC-9247-BDA1-7AD029B27ADF}" type="datetimeFigureOut">
              <a:rPr kumimoji="1" lang="ja-JP" altLang="en-US" smtClean="0"/>
              <a:t>2025/10/2</a:t>
            </a:fld>
            <a:endParaRPr kumimoji="1" lang="ja-JP" altLang="en-US"/>
          </a:p>
        </p:txBody>
      </p:sp>
      <p:sp>
        <p:nvSpPr>
          <p:cNvPr id="6" name="フッター プレースホルダー 5">
            <a:extLst>
              <a:ext uri="{FF2B5EF4-FFF2-40B4-BE49-F238E27FC236}">
                <a16:creationId xmlns:a16="http://schemas.microsoft.com/office/drawing/2014/main" id="{DDB4F19C-7927-C2CA-4E2B-F2B0DFBF497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2827281-5654-0A6A-915D-5C5D8D30DE0B}"/>
              </a:ext>
            </a:extLst>
          </p:cNvPr>
          <p:cNvSpPr>
            <a:spLocks noGrp="1"/>
          </p:cNvSpPr>
          <p:nvPr>
            <p:ph type="sldNum" sz="quarter" idx="12"/>
          </p:nvPr>
        </p:nvSpPr>
        <p:spPr/>
        <p:txBody>
          <a:bodyPr/>
          <a:lstStyle/>
          <a:p>
            <a:fld id="{2635A04E-DC8E-CC47-8773-102913762CCB}" type="slidenum">
              <a:rPr kumimoji="1" lang="ja-JP" altLang="en-US" smtClean="0"/>
              <a:t>‹#›</a:t>
            </a:fld>
            <a:endParaRPr kumimoji="1" lang="ja-JP" altLang="en-US"/>
          </a:p>
        </p:txBody>
      </p:sp>
    </p:spTree>
    <p:extLst>
      <p:ext uri="{BB962C8B-B14F-4D97-AF65-F5344CB8AC3E}">
        <p14:creationId xmlns:p14="http://schemas.microsoft.com/office/powerpoint/2010/main" val="3473645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4DB4A4-1473-DA2A-D1D0-F5CCF744087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85FF8F1-DDB0-241C-95FA-36CF5AA28A1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6BA6F31-6F37-444D-346A-A8638EDA561F}"/>
              </a:ext>
            </a:extLst>
          </p:cNvPr>
          <p:cNvSpPr>
            <a:spLocks noGrp="1"/>
          </p:cNvSpPr>
          <p:nvPr>
            <p:ph type="dt" sz="half" idx="10"/>
          </p:nvPr>
        </p:nvSpPr>
        <p:spPr/>
        <p:txBody>
          <a:bodyPr/>
          <a:lstStyle/>
          <a:p>
            <a:fld id="{F0A22B4D-18DC-9247-BDA1-7AD029B27ADF}" type="datetimeFigureOut">
              <a:rPr kumimoji="1" lang="ja-JP" altLang="en-US" smtClean="0"/>
              <a:t>2025/10/2</a:t>
            </a:fld>
            <a:endParaRPr kumimoji="1" lang="ja-JP" altLang="en-US"/>
          </a:p>
        </p:txBody>
      </p:sp>
      <p:sp>
        <p:nvSpPr>
          <p:cNvPr id="5" name="フッター プレースホルダー 4">
            <a:extLst>
              <a:ext uri="{FF2B5EF4-FFF2-40B4-BE49-F238E27FC236}">
                <a16:creationId xmlns:a16="http://schemas.microsoft.com/office/drawing/2014/main" id="{ABAFBB52-A513-7878-9D23-CD602643450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67185B0-B463-AB18-0CFA-E3A748097E32}"/>
              </a:ext>
            </a:extLst>
          </p:cNvPr>
          <p:cNvSpPr>
            <a:spLocks noGrp="1"/>
          </p:cNvSpPr>
          <p:nvPr>
            <p:ph type="sldNum" sz="quarter" idx="12"/>
          </p:nvPr>
        </p:nvSpPr>
        <p:spPr/>
        <p:txBody>
          <a:bodyPr/>
          <a:lstStyle/>
          <a:p>
            <a:fld id="{2635A04E-DC8E-CC47-8773-102913762CCB}" type="slidenum">
              <a:rPr kumimoji="1" lang="ja-JP" altLang="en-US" smtClean="0"/>
              <a:t>‹#›</a:t>
            </a:fld>
            <a:endParaRPr kumimoji="1" lang="ja-JP" altLang="en-US"/>
          </a:p>
        </p:txBody>
      </p:sp>
    </p:spTree>
    <p:extLst>
      <p:ext uri="{BB962C8B-B14F-4D97-AF65-F5344CB8AC3E}">
        <p14:creationId xmlns:p14="http://schemas.microsoft.com/office/powerpoint/2010/main" val="3153533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7B89BA6-42A9-18B0-832D-7250F196C75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871BE9E-7109-396D-FEF0-7FBE2B572CCA}"/>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917001B-66EB-554A-F8AB-B627A6DE58E0}"/>
              </a:ext>
            </a:extLst>
          </p:cNvPr>
          <p:cNvSpPr>
            <a:spLocks noGrp="1"/>
          </p:cNvSpPr>
          <p:nvPr>
            <p:ph type="dt" sz="half" idx="10"/>
          </p:nvPr>
        </p:nvSpPr>
        <p:spPr/>
        <p:txBody>
          <a:bodyPr/>
          <a:lstStyle/>
          <a:p>
            <a:fld id="{F0A22B4D-18DC-9247-BDA1-7AD029B27ADF}" type="datetimeFigureOut">
              <a:rPr kumimoji="1" lang="ja-JP" altLang="en-US" smtClean="0"/>
              <a:t>2025/10/2</a:t>
            </a:fld>
            <a:endParaRPr kumimoji="1" lang="ja-JP" altLang="en-US"/>
          </a:p>
        </p:txBody>
      </p:sp>
      <p:sp>
        <p:nvSpPr>
          <p:cNvPr id="5" name="フッター プレースホルダー 4">
            <a:extLst>
              <a:ext uri="{FF2B5EF4-FFF2-40B4-BE49-F238E27FC236}">
                <a16:creationId xmlns:a16="http://schemas.microsoft.com/office/drawing/2014/main" id="{0681D38E-17EE-9C63-C794-F296AD3EF25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729CC1B-7D05-38AA-AA59-5473B92EAAA1}"/>
              </a:ext>
            </a:extLst>
          </p:cNvPr>
          <p:cNvSpPr>
            <a:spLocks noGrp="1"/>
          </p:cNvSpPr>
          <p:nvPr>
            <p:ph type="sldNum" sz="quarter" idx="12"/>
          </p:nvPr>
        </p:nvSpPr>
        <p:spPr/>
        <p:txBody>
          <a:bodyPr/>
          <a:lstStyle/>
          <a:p>
            <a:fld id="{2635A04E-DC8E-CC47-8773-102913762CCB}" type="slidenum">
              <a:rPr kumimoji="1" lang="ja-JP" altLang="en-US" smtClean="0"/>
              <a:t>‹#›</a:t>
            </a:fld>
            <a:endParaRPr kumimoji="1" lang="ja-JP" altLang="en-US"/>
          </a:p>
        </p:txBody>
      </p:sp>
    </p:spTree>
    <p:extLst>
      <p:ext uri="{BB962C8B-B14F-4D97-AF65-F5344CB8AC3E}">
        <p14:creationId xmlns:p14="http://schemas.microsoft.com/office/powerpoint/2010/main" val="4169445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769390D-9DC0-A8D9-E635-5F6AD69EFA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3FFCAE1-4FA6-72A8-A356-86768E306B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AEF22A9-877A-6C5D-A6CE-C77181E45B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0A22B4D-18DC-9247-BDA1-7AD029B27ADF}" type="datetimeFigureOut">
              <a:rPr kumimoji="1" lang="ja-JP" altLang="en-US" smtClean="0"/>
              <a:t>2025/10/2</a:t>
            </a:fld>
            <a:endParaRPr kumimoji="1" lang="ja-JP" altLang="en-US"/>
          </a:p>
        </p:txBody>
      </p:sp>
      <p:sp>
        <p:nvSpPr>
          <p:cNvPr id="5" name="フッター プレースホルダー 4">
            <a:extLst>
              <a:ext uri="{FF2B5EF4-FFF2-40B4-BE49-F238E27FC236}">
                <a16:creationId xmlns:a16="http://schemas.microsoft.com/office/drawing/2014/main" id="{E12B1779-C3E8-D58E-C4CB-B6D254C3BF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A7B5C0C-008C-FFD9-ED6D-5F30E0B399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35A04E-DC8E-CC47-8773-102913762CCB}" type="slidenum">
              <a:rPr kumimoji="1" lang="ja-JP" altLang="en-US" smtClean="0"/>
              <a:t>‹#›</a:t>
            </a:fld>
            <a:endParaRPr kumimoji="1" lang="ja-JP" altLang="en-US"/>
          </a:p>
        </p:txBody>
      </p:sp>
    </p:spTree>
    <p:extLst>
      <p:ext uri="{BB962C8B-B14F-4D97-AF65-F5344CB8AC3E}">
        <p14:creationId xmlns:p14="http://schemas.microsoft.com/office/powerpoint/2010/main" val="3458416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図 5" descr="屋内, 人, 座る, 男 が含まれている画像&#10;&#10;AI によって生成されたコンテンツは間違っている可能性があります。">
            <a:extLst>
              <a:ext uri="{FF2B5EF4-FFF2-40B4-BE49-F238E27FC236}">
                <a16:creationId xmlns:a16="http://schemas.microsoft.com/office/drawing/2014/main" id="{7D4E803F-7433-26CD-1732-AD5675B79362}"/>
              </a:ext>
            </a:extLst>
          </p:cNvPr>
          <p:cNvPicPr>
            <a:picLocks noChangeAspect="1"/>
          </p:cNvPicPr>
          <p:nvPr/>
        </p:nvPicPr>
        <p:blipFill>
          <a:blip r:embed="rId3"/>
          <a:srcRect t="1316"/>
          <a:stretch>
            <a:fillRect/>
          </a:stretch>
        </p:blipFill>
        <p:spPr>
          <a:xfrm>
            <a:off x="20" y="10"/>
            <a:ext cx="12191980" cy="6857990"/>
          </a:xfrm>
          <a:prstGeom prst="rect">
            <a:avLst/>
          </a:prstGeom>
        </p:spPr>
      </p:pic>
      <p:sp>
        <p:nvSpPr>
          <p:cNvPr id="11" name="Freeform 24">
            <a:extLst>
              <a:ext uri="{FF2B5EF4-FFF2-40B4-BE49-F238E27FC236}">
                <a16:creationId xmlns:a16="http://schemas.microsoft.com/office/drawing/2014/main" id="{A414F261-E931-45CB-8605-20FFD6826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75200"/>
            <a:ext cx="4838700" cy="1323975"/>
          </a:xfrm>
          <a:custGeom>
            <a:avLst/>
            <a:gdLst>
              <a:gd name="connsiteX0" fmla="*/ 0 w 4838700"/>
              <a:gd name="connsiteY0" fmla="*/ 0 h 1323975"/>
              <a:gd name="connsiteX1" fmla="*/ 4838700 w 4838700"/>
              <a:gd name="connsiteY1" fmla="*/ 0 h 1323975"/>
              <a:gd name="connsiteX2" fmla="*/ 4838700 w 4838700"/>
              <a:gd name="connsiteY2" fmla="*/ 78123 h 1323975"/>
              <a:gd name="connsiteX3" fmla="*/ 4822272 w 4838700"/>
              <a:gd name="connsiteY3" fmla="*/ 81440 h 1323975"/>
              <a:gd name="connsiteX4" fmla="*/ 4781550 w 4838700"/>
              <a:gd name="connsiteY4" fmla="*/ 142875 h 1323975"/>
              <a:gd name="connsiteX5" fmla="*/ 4822272 w 4838700"/>
              <a:gd name="connsiteY5" fmla="*/ 204311 h 1323975"/>
              <a:gd name="connsiteX6" fmla="*/ 4838700 w 4838700"/>
              <a:gd name="connsiteY6" fmla="*/ 207627 h 1323975"/>
              <a:gd name="connsiteX7" fmla="*/ 4838700 w 4838700"/>
              <a:gd name="connsiteY7" fmla="*/ 287197 h 1323975"/>
              <a:gd name="connsiteX8" fmla="*/ 4822272 w 4838700"/>
              <a:gd name="connsiteY8" fmla="*/ 290514 h 1323975"/>
              <a:gd name="connsiteX9" fmla="*/ 4781550 w 4838700"/>
              <a:gd name="connsiteY9" fmla="*/ 351949 h 1323975"/>
              <a:gd name="connsiteX10" fmla="*/ 4822272 w 4838700"/>
              <a:gd name="connsiteY10" fmla="*/ 413385 h 1323975"/>
              <a:gd name="connsiteX11" fmla="*/ 4838700 w 4838700"/>
              <a:gd name="connsiteY11" fmla="*/ 416701 h 1323975"/>
              <a:gd name="connsiteX12" fmla="*/ 4838700 w 4838700"/>
              <a:gd name="connsiteY12" fmla="*/ 496271 h 1323975"/>
              <a:gd name="connsiteX13" fmla="*/ 4822272 w 4838700"/>
              <a:gd name="connsiteY13" fmla="*/ 499588 h 1323975"/>
              <a:gd name="connsiteX14" fmla="*/ 4781550 w 4838700"/>
              <a:gd name="connsiteY14" fmla="*/ 561023 h 1323975"/>
              <a:gd name="connsiteX15" fmla="*/ 4822272 w 4838700"/>
              <a:gd name="connsiteY15" fmla="*/ 622459 h 1323975"/>
              <a:gd name="connsiteX16" fmla="*/ 4838700 w 4838700"/>
              <a:gd name="connsiteY16" fmla="*/ 625775 h 1323975"/>
              <a:gd name="connsiteX17" fmla="*/ 4838700 w 4838700"/>
              <a:gd name="connsiteY17" fmla="*/ 705345 h 1323975"/>
              <a:gd name="connsiteX18" fmla="*/ 4822272 w 4838700"/>
              <a:gd name="connsiteY18" fmla="*/ 708662 h 1323975"/>
              <a:gd name="connsiteX19" fmla="*/ 4781550 w 4838700"/>
              <a:gd name="connsiteY19" fmla="*/ 770097 h 1323975"/>
              <a:gd name="connsiteX20" fmla="*/ 4822272 w 4838700"/>
              <a:gd name="connsiteY20" fmla="*/ 831533 h 1323975"/>
              <a:gd name="connsiteX21" fmla="*/ 4838700 w 4838700"/>
              <a:gd name="connsiteY21" fmla="*/ 834849 h 1323975"/>
              <a:gd name="connsiteX22" fmla="*/ 4838700 w 4838700"/>
              <a:gd name="connsiteY22" fmla="*/ 914419 h 1323975"/>
              <a:gd name="connsiteX23" fmla="*/ 4822272 w 4838700"/>
              <a:gd name="connsiteY23" fmla="*/ 917736 h 1323975"/>
              <a:gd name="connsiteX24" fmla="*/ 4781550 w 4838700"/>
              <a:gd name="connsiteY24" fmla="*/ 979171 h 1323975"/>
              <a:gd name="connsiteX25" fmla="*/ 4822272 w 4838700"/>
              <a:gd name="connsiteY25" fmla="*/ 1040607 h 1323975"/>
              <a:gd name="connsiteX26" fmla="*/ 4838700 w 4838700"/>
              <a:gd name="connsiteY26" fmla="*/ 1043923 h 1323975"/>
              <a:gd name="connsiteX27" fmla="*/ 4838700 w 4838700"/>
              <a:gd name="connsiteY27" fmla="*/ 1123491 h 1323975"/>
              <a:gd name="connsiteX28" fmla="*/ 4822272 w 4838700"/>
              <a:gd name="connsiteY28" fmla="*/ 1126808 h 1323975"/>
              <a:gd name="connsiteX29" fmla="*/ 4781550 w 4838700"/>
              <a:gd name="connsiteY29" fmla="*/ 1188243 h 1323975"/>
              <a:gd name="connsiteX30" fmla="*/ 4822272 w 4838700"/>
              <a:gd name="connsiteY30" fmla="*/ 1249679 h 1323975"/>
              <a:gd name="connsiteX31" fmla="*/ 4838700 w 4838700"/>
              <a:gd name="connsiteY31" fmla="*/ 1252995 h 1323975"/>
              <a:gd name="connsiteX32" fmla="*/ 4838700 w 4838700"/>
              <a:gd name="connsiteY32" fmla="*/ 1323975 h 1323975"/>
              <a:gd name="connsiteX33" fmla="*/ 0 w 4838700"/>
              <a:gd name="connsiteY33" fmla="*/ 1323975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838700" h="1323975">
                <a:moveTo>
                  <a:pt x="0" y="0"/>
                </a:moveTo>
                <a:lnTo>
                  <a:pt x="4838700" y="0"/>
                </a:lnTo>
                <a:lnTo>
                  <a:pt x="4838700" y="78123"/>
                </a:lnTo>
                <a:lnTo>
                  <a:pt x="4822272" y="81440"/>
                </a:lnTo>
                <a:cubicBezTo>
                  <a:pt x="4798341" y="91561"/>
                  <a:pt x="4781550" y="115257"/>
                  <a:pt x="4781550" y="142875"/>
                </a:cubicBezTo>
                <a:cubicBezTo>
                  <a:pt x="4781550" y="170493"/>
                  <a:pt x="4798341" y="194189"/>
                  <a:pt x="4822272" y="204311"/>
                </a:cubicBezTo>
                <a:lnTo>
                  <a:pt x="4838700" y="207627"/>
                </a:lnTo>
                <a:lnTo>
                  <a:pt x="4838700" y="287197"/>
                </a:lnTo>
                <a:lnTo>
                  <a:pt x="4822272" y="290514"/>
                </a:lnTo>
                <a:cubicBezTo>
                  <a:pt x="4798341" y="300635"/>
                  <a:pt x="4781550" y="324331"/>
                  <a:pt x="4781550" y="351949"/>
                </a:cubicBezTo>
                <a:cubicBezTo>
                  <a:pt x="4781550" y="379567"/>
                  <a:pt x="4798341" y="403263"/>
                  <a:pt x="4822272" y="413385"/>
                </a:cubicBezTo>
                <a:lnTo>
                  <a:pt x="4838700" y="416701"/>
                </a:lnTo>
                <a:lnTo>
                  <a:pt x="4838700" y="496271"/>
                </a:lnTo>
                <a:lnTo>
                  <a:pt x="4822272" y="499588"/>
                </a:lnTo>
                <a:cubicBezTo>
                  <a:pt x="4798341" y="509709"/>
                  <a:pt x="4781550" y="533405"/>
                  <a:pt x="4781550" y="561023"/>
                </a:cubicBezTo>
                <a:cubicBezTo>
                  <a:pt x="4781550" y="588641"/>
                  <a:pt x="4798341" y="612337"/>
                  <a:pt x="4822272" y="622459"/>
                </a:cubicBezTo>
                <a:lnTo>
                  <a:pt x="4838700" y="625775"/>
                </a:lnTo>
                <a:lnTo>
                  <a:pt x="4838700" y="705345"/>
                </a:lnTo>
                <a:lnTo>
                  <a:pt x="4822272" y="708662"/>
                </a:lnTo>
                <a:cubicBezTo>
                  <a:pt x="4798341" y="718783"/>
                  <a:pt x="4781550" y="742479"/>
                  <a:pt x="4781550" y="770097"/>
                </a:cubicBezTo>
                <a:cubicBezTo>
                  <a:pt x="4781550" y="797715"/>
                  <a:pt x="4798341" y="821411"/>
                  <a:pt x="4822272" y="831533"/>
                </a:cubicBezTo>
                <a:lnTo>
                  <a:pt x="4838700" y="834849"/>
                </a:lnTo>
                <a:lnTo>
                  <a:pt x="4838700" y="914419"/>
                </a:lnTo>
                <a:lnTo>
                  <a:pt x="4822272" y="917736"/>
                </a:lnTo>
                <a:cubicBezTo>
                  <a:pt x="4798341" y="927857"/>
                  <a:pt x="4781550" y="951553"/>
                  <a:pt x="4781550" y="979171"/>
                </a:cubicBezTo>
                <a:cubicBezTo>
                  <a:pt x="4781550" y="1006789"/>
                  <a:pt x="4798341" y="1030485"/>
                  <a:pt x="4822272" y="1040607"/>
                </a:cubicBezTo>
                <a:lnTo>
                  <a:pt x="4838700" y="1043923"/>
                </a:lnTo>
                <a:lnTo>
                  <a:pt x="4838700" y="1123491"/>
                </a:lnTo>
                <a:lnTo>
                  <a:pt x="4822272" y="1126808"/>
                </a:lnTo>
                <a:cubicBezTo>
                  <a:pt x="4798341" y="1136929"/>
                  <a:pt x="4781550" y="1160625"/>
                  <a:pt x="4781550" y="1188243"/>
                </a:cubicBezTo>
                <a:cubicBezTo>
                  <a:pt x="4781550" y="1215861"/>
                  <a:pt x="4798341" y="1239557"/>
                  <a:pt x="4822272" y="1249679"/>
                </a:cubicBezTo>
                <a:lnTo>
                  <a:pt x="4838700" y="1252995"/>
                </a:lnTo>
                <a:lnTo>
                  <a:pt x="4838700" y="1323975"/>
                </a:lnTo>
                <a:lnTo>
                  <a:pt x="0" y="1323975"/>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テキスト ボックス 3">
            <a:extLst>
              <a:ext uri="{FF2B5EF4-FFF2-40B4-BE49-F238E27FC236}">
                <a16:creationId xmlns:a16="http://schemas.microsoft.com/office/drawing/2014/main" id="{947B18C4-ADDB-4697-80F1-81EDD53D0A62}"/>
              </a:ext>
            </a:extLst>
          </p:cNvPr>
          <p:cNvSpPr txBox="1"/>
          <p:nvPr/>
        </p:nvSpPr>
        <p:spPr>
          <a:xfrm>
            <a:off x="1276350" y="4981575"/>
            <a:ext cx="3228976" cy="860426"/>
          </a:xfrm>
          <a:prstGeom prst="rect">
            <a:avLst/>
          </a:prstGeom>
          <a:noFill/>
          <a:ln w="174625" cap="sq" cmpd="thinThick">
            <a:noFill/>
            <a:miter lim="800000"/>
          </a:ln>
        </p:spPr>
        <p:txBody>
          <a:bodyPr vert="horz" lIns="91440" tIns="45720" rIns="91440" bIns="45720" rtlCol="0" anchor="ctr">
            <a:normAutofit/>
          </a:bodyPr>
          <a:lstStyle/>
          <a:p>
            <a:pPr algn="r">
              <a:lnSpc>
                <a:spcPct val="90000"/>
              </a:lnSpc>
              <a:spcBef>
                <a:spcPct val="0"/>
              </a:spcBef>
              <a:spcAft>
                <a:spcPts val="600"/>
              </a:spcAft>
            </a:pPr>
            <a:r>
              <a:rPr lang="en-US" altLang="ja-JP" sz="2400">
                <a:solidFill>
                  <a:srgbClr val="FFFFFF"/>
                </a:solidFill>
                <a:effectLst/>
                <a:latin typeface="+mj-lt"/>
                <a:ea typeface="+mj-ea"/>
                <a:cs typeface="+mj-cs"/>
              </a:rPr>
              <a:t>1</a:t>
            </a:r>
            <a:r>
              <a:rPr lang="ja-JP" altLang="en-US" sz="2400">
                <a:solidFill>
                  <a:srgbClr val="FFFFFF"/>
                </a:solidFill>
                <a:effectLst/>
                <a:latin typeface="+mj-lt"/>
                <a:ea typeface="+mj-ea"/>
                <a:cs typeface="+mj-cs"/>
              </a:rPr>
              <a:t>　玉鋼造り</a:t>
            </a:r>
          </a:p>
        </p:txBody>
      </p:sp>
      <p:cxnSp>
        <p:nvCxnSpPr>
          <p:cNvPr id="13" name="Straight Connector 12">
            <a:extLst>
              <a:ext uri="{FF2B5EF4-FFF2-40B4-BE49-F238E27FC236}">
                <a16:creationId xmlns:a16="http://schemas.microsoft.com/office/drawing/2014/main" id="{B63CF8AD-BB19-4F90-BDE5-B3B3F56F4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 y="4876800"/>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24E62CA-FAA3-4628-AEF3-5033C77149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 y="5969000"/>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9752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descr="人, 切る, 男, ナイフ が含まれている画像&#10;&#10;AI によって生成されたコンテンツは間違っている可能性があります。">
            <a:extLst>
              <a:ext uri="{FF2B5EF4-FFF2-40B4-BE49-F238E27FC236}">
                <a16:creationId xmlns:a16="http://schemas.microsoft.com/office/drawing/2014/main" id="{39658F01-5413-D447-FEF9-95812E4E62E3}"/>
              </a:ext>
            </a:extLst>
          </p:cNvPr>
          <p:cNvPicPr>
            <a:picLocks noChangeAspect="1"/>
          </p:cNvPicPr>
          <p:nvPr/>
        </p:nvPicPr>
        <p:blipFill>
          <a:blip r:embed="rId3">
            <a:alphaModFix amt="35000"/>
          </a:blip>
          <a:srcRect b="7407"/>
          <a:stretch>
            <a:fillRect/>
          </a:stretch>
        </p:blipFill>
        <p:spPr>
          <a:xfrm>
            <a:off x="20" y="1"/>
            <a:ext cx="12191980" cy="6857999"/>
          </a:xfrm>
          <a:prstGeom prst="rect">
            <a:avLst/>
          </a:prstGeom>
        </p:spPr>
      </p:pic>
      <p:cxnSp>
        <p:nvCxnSpPr>
          <p:cNvPr id="11" name="Straight Connector 10">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4EC336D0-B220-7D4E-E1A9-CC3B8C8DF00B}"/>
              </a:ext>
            </a:extLst>
          </p:cNvPr>
          <p:cNvSpPr txBox="1"/>
          <p:nvPr/>
        </p:nvSpPr>
        <p:spPr>
          <a:xfrm>
            <a:off x="7534641" y="1065862"/>
            <a:ext cx="3860002" cy="4726276"/>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altLang="ja-JP" sz="2000">
                <a:solidFill>
                  <a:srgbClr val="FFFFFF"/>
                </a:solidFill>
                <a:effectLst/>
              </a:rPr>
              <a:t>2</a:t>
            </a:r>
            <a:r>
              <a:rPr lang="en-US" altLang="ja-JP" sz="2000">
                <a:solidFill>
                  <a:srgbClr val="FFFFFF"/>
                </a:solidFill>
              </a:rPr>
              <a:t> </a:t>
            </a:r>
            <a:r>
              <a:rPr lang="ja-JP" altLang="en-US" sz="2000">
                <a:solidFill>
                  <a:srgbClr val="FFFFFF"/>
                </a:solidFill>
                <a:effectLst/>
              </a:rPr>
              <a:t>玉鋼の小割り</a:t>
            </a:r>
          </a:p>
        </p:txBody>
      </p:sp>
    </p:spTree>
    <p:extLst>
      <p:ext uri="{BB962C8B-B14F-4D97-AF65-F5344CB8AC3E}">
        <p14:creationId xmlns:p14="http://schemas.microsoft.com/office/powerpoint/2010/main" val="289270121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図 3" descr="人, 屋内, 女性, 料理 が含まれている画像&#10;&#10;AI によって生成されたコンテンツは間違っている可能性があります。">
            <a:extLst>
              <a:ext uri="{FF2B5EF4-FFF2-40B4-BE49-F238E27FC236}">
                <a16:creationId xmlns:a16="http://schemas.microsoft.com/office/drawing/2014/main" id="{0E1E7A98-3AB2-4B6B-3D2C-FE83FB98A6A6}"/>
              </a:ext>
            </a:extLst>
          </p:cNvPr>
          <p:cNvPicPr>
            <a:picLocks noChangeAspect="1"/>
          </p:cNvPicPr>
          <p:nvPr/>
        </p:nvPicPr>
        <p:blipFill>
          <a:blip r:embed="rId3"/>
          <a:srcRect t="6250"/>
          <a:stretch>
            <a:fillRect/>
          </a:stretch>
        </p:blipFill>
        <p:spPr>
          <a:xfrm>
            <a:off x="20" y="10"/>
            <a:ext cx="12191980" cy="6857990"/>
          </a:xfrm>
          <a:prstGeom prst="rect">
            <a:avLst/>
          </a:prstGeom>
        </p:spPr>
      </p:pic>
      <p:sp>
        <p:nvSpPr>
          <p:cNvPr id="9" name="Freeform 24">
            <a:extLst>
              <a:ext uri="{FF2B5EF4-FFF2-40B4-BE49-F238E27FC236}">
                <a16:creationId xmlns:a16="http://schemas.microsoft.com/office/drawing/2014/main" id="{A414F261-E931-45CB-8605-20FFD6826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75200"/>
            <a:ext cx="4838700" cy="1323975"/>
          </a:xfrm>
          <a:custGeom>
            <a:avLst/>
            <a:gdLst>
              <a:gd name="connsiteX0" fmla="*/ 0 w 4838700"/>
              <a:gd name="connsiteY0" fmla="*/ 0 h 1323975"/>
              <a:gd name="connsiteX1" fmla="*/ 4838700 w 4838700"/>
              <a:gd name="connsiteY1" fmla="*/ 0 h 1323975"/>
              <a:gd name="connsiteX2" fmla="*/ 4838700 w 4838700"/>
              <a:gd name="connsiteY2" fmla="*/ 78123 h 1323975"/>
              <a:gd name="connsiteX3" fmla="*/ 4822272 w 4838700"/>
              <a:gd name="connsiteY3" fmla="*/ 81440 h 1323975"/>
              <a:gd name="connsiteX4" fmla="*/ 4781550 w 4838700"/>
              <a:gd name="connsiteY4" fmla="*/ 142875 h 1323975"/>
              <a:gd name="connsiteX5" fmla="*/ 4822272 w 4838700"/>
              <a:gd name="connsiteY5" fmla="*/ 204311 h 1323975"/>
              <a:gd name="connsiteX6" fmla="*/ 4838700 w 4838700"/>
              <a:gd name="connsiteY6" fmla="*/ 207627 h 1323975"/>
              <a:gd name="connsiteX7" fmla="*/ 4838700 w 4838700"/>
              <a:gd name="connsiteY7" fmla="*/ 287197 h 1323975"/>
              <a:gd name="connsiteX8" fmla="*/ 4822272 w 4838700"/>
              <a:gd name="connsiteY8" fmla="*/ 290514 h 1323975"/>
              <a:gd name="connsiteX9" fmla="*/ 4781550 w 4838700"/>
              <a:gd name="connsiteY9" fmla="*/ 351949 h 1323975"/>
              <a:gd name="connsiteX10" fmla="*/ 4822272 w 4838700"/>
              <a:gd name="connsiteY10" fmla="*/ 413385 h 1323975"/>
              <a:gd name="connsiteX11" fmla="*/ 4838700 w 4838700"/>
              <a:gd name="connsiteY11" fmla="*/ 416701 h 1323975"/>
              <a:gd name="connsiteX12" fmla="*/ 4838700 w 4838700"/>
              <a:gd name="connsiteY12" fmla="*/ 496271 h 1323975"/>
              <a:gd name="connsiteX13" fmla="*/ 4822272 w 4838700"/>
              <a:gd name="connsiteY13" fmla="*/ 499588 h 1323975"/>
              <a:gd name="connsiteX14" fmla="*/ 4781550 w 4838700"/>
              <a:gd name="connsiteY14" fmla="*/ 561023 h 1323975"/>
              <a:gd name="connsiteX15" fmla="*/ 4822272 w 4838700"/>
              <a:gd name="connsiteY15" fmla="*/ 622459 h 1323975"/>
              <a:gd name="connsiteX16" fmla="*/ 4838700 w 4838700"/>
              <a:gd name="connsiteY16" fmla="*/ 625775 h 1323975"/>
              <a:gd name="connsiteX17" fmla="*/ 4838700 w 4838700"/>
              <a:gd name="connsiteY17" fmla="*/ 705345 h 1323975"/>
              <a:gd name="connsiteX18" fmla="*/ 4822272 w 4838700"/>
              <a:gd name="connsiteY18" fmla="*/ 708662 h 1323975"/>
              <a:gd name="connsiteX19" fmla="*/ 4781550 w 4838700"/>
              <a:gd name="connsiteY19" fmla="*/ 770097 h 1323975"/>
              <a:gd name="connsiteX20" fmla="*/ 4822272 w 4838700"/>
              <a:gd name="connsiteY20" fmla="*/ 831533 h 1323975"/>
              <a:gd name="connsiteX21" fmla="*/ 4838700 w 4838700"/>
              <a:gd name="connsiteY21" fmla="*/ 834849 h 1323975"/>
              <a:gd name="connsiteX22" fmla="*/ 4838700 w 4838700"/>
              <a:gd name="connsiteY22" fmla="*/ 914419 h 1323975"/>
              <a:gd name="connsiteX23" fmla="*/ 4822272 w 4838700"/>
              <a:gd name="connsiteY23" fmla="*/ 917736 h 1323975"/>
              <a:gd name="connsiteX24" fmla="*/ 4781550 w 4838700"/>
              <a:gd name="connsiteY24" fmla="*/ 979171 h 1323975"/>
              <a:gd name="connsiteX25" fmla="*/ 4822272 w 4838700"/>
              <a:gd name="connsiteY25" fmla="*/ 1040607 h 1323975"/>
              <a:gd name="connsiteX26" fmla="*/ 4838700 w 4838700"/>
              <a:gd name="connsiteY26" fmla="*/ 1043923 h 1323975"/>
              <a:gd name="connsiteX27" fmla="*/ 4838700 w 4838700"/>
              <a:gd name="connsiteY27" fmla="*/ 1123491 h 1323975"/>
              <a:gd name="connsiteX28" fmla="*/ 4822272 w 4838700"/>
              <a:gd name="connsiteY28" fmla="*/ 1126808 h 1323975"/>
              <a:gd name="connsiteX29" fmla="*/ 4781550 w 4838700"/>
              <a:gd name="connsiteY29" fmla="*/ 1188243 h 1323975"/>
              <a:gd name="connsiteX30" fmla="*/ 4822272 w 4838700"/>
              <a:gd name="connsiteY30" fmla="*/ 1249679 h 1323975"/>
              <a:gd name="connsiteX31" fmla="*/ 4838700 w 4838700"/>
              <a:gd name="connsiteY31" fmla="*/ 1252995 h 1323975"/>
              <a:gd name="connsiteX32" fmla="*/ 4838700 w 4838700"/>
              <a:gd name="connsiteY32" fmla="*/ 1323975 h 1323975"/>
              <a:gd name="connsiteX33" fmla="*/ 0 w 4838700"/>
              <a:gd name="connsiteY33" fmla="*/ 1323975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838700" h="1323975">
                <a:moveTo>
                  <a:pt x="0" y="0"/>
                </a:moveTo>
                <a:lnTo>
                  <a:pt x="4838700" y="0"/>
                </a:lnTo>
                <a:lnTo>
                  <a:pt x="4838700" y="78123"/>
                </a:lnTo>
                <a:lnTo>
                  <a:pt x="4822272" y="81440"/>
                </a:lnTo>
                <a:cubicBezTo>
                  <a:pt x="4798341" y="91561"/>
                  <a:pt x="4781550" y="115257"/>
                  <a:pt x="4781550" y="142875"/>
                </a:cubicBezTo>
                <a:cubicBezTo>
                  <a:pt x="4781550" y="170493"/>
                  <a:pt x="4798341" y="194189"/>
                  <a:pt x="4822272" y="204311"/>
                </a:cubicBezTo>
                <a:lnTo>
                  <a:pt x="4838700" y="207627"/>
                </a:lnTo>
                <a:lnTo>
                  <a:pt x="4838700" y="287197"/>
                </a:lnTo>
                <a:lnTo>
                  <a:pt x="4822272" y="290514"/>
                </a:lnTo>
                <a:cubicBezTo>
                  <a:pt x="4798341" y="300635"/>
                  <a:pt x="4781550" y="324331"/>
                  <a:pt x="4781550" y="351949"/>
                </a:cubicBezTo>
                <a:cubicBezTo>
                  <a:pt x="4781550" y="379567"/>
                  <a:pt x="4798341" y="403263"/>
                  <a:pt x="4822272" y="413385"/>
                </a:cubicBezTo>
                <a:lnTo>
                  <a:pt x="4838700" y="416701"/>
                </a:lnTo>
                <a:lnTo>
                  <a:pt x="4838700" y="496271"/>
                </a:lnTo>
                <a:lnTo>
                  <a:pt x="4822272" y="499588"/>
                </a:lnTo>
                <a:cubicBezTo>
                  <a:pt x="4798341" y="509709"/>
                  <a:pt x="4781550" y="533405"/>
                  <a:pt x="4781550" y="561023"/>
                </a:cubicBezTo>
                <a:cubicBezTo>
                  <a:pt x="4781550" y="588641"/>
                  <a:pt x="4798341" y="612337"/>
                  <a:pt x="4822272" y="622459"/>
                </a:cubicBezTo>
                <a:lnTo>
                  <a:pt x="4838700" y="625775"/>
                </a:lnTo>
                <a:lnTo>
                  <a:pt x="4838700" y="705345"/>
                </a:lnTo>
                <a:lnTo>
                  <a:pt x="4822272" y="708662"/>
                </a:lnTo>
                <a:cubicBezTo>
                  <a:pt x="4798341" y="718783"/>
                  <a:pt x="4781550" y="742479"/>
                  <a:pt x="4781550" y="770097"/>
                </a:cubicBezTo>
                <a:cubicBezTo>
                  <a:pt x="4781550" y="797715"/>
                  <a:pt x="4798341" y="821411"/>
                  <a:pt x="4822272" y="831533"/>
                </a:cubicBezTo>
                <a:lnTo>
                  <a:pt x="4838700" y="834849"/>
                </a:lnTo>
                <a:lnTo>
                  <a:pt x="4838700" y="914419"/>
                </a:lnTo>
                <a:lnTo>
                  <a:pt x="4822272" y="917736"/>
                </a:lnTo>
                <a:cubicBezTo>
                  <a:pt x="4798341" y="927857"/>
                  <a:pt x="4781550" y="951553"/>
                  <a:pt x="4781550" y="979171"/>
                </a:cubicBezTo>
                <a:cubicBezTo>
                  <a:pt x="4781550" y="1006789"/>
                  <a:pt x="4798341" y="1030485"/>
                  <a:pt x="4822272" y="1040607"/>
                </a:cubicBezTo>
                <a:lnTo>
                  <a:pt x="4838700" y="1043923"/>
                </a:lnTo>
                <a:lnTo>
                  <a:pt x="4838700" y="1123491"/>
                </a:lnTo>
                <a:lnTo>
                  <a:pt x="4822272" y="1126808"/>
                </a:lnTo>
                <a:cubicBezTo>
                  <a:pt x="4798341" y="1136929"/>
                  <a:pt x="4781550" y="1160625"/>
                  <a:pt x="4781550" y="1188243"/>
                </a:cubicBezTo>
                <a:cubicBezTo>
                  <a:pt x="4781550" y="1215861"/>
                  <a:pt x="4798341" y="1239557"/>
                  <a:pt x="4822272" y="1249679"/>
                </a:cubicBezTo>
                <a:lnTo>
                  <a:pt x="4838700" y="1252995"/>
                </a:lnTo>
                <a:lnTo>
                  <a:pt x="4838700" y="1323975"/>
                </a:lnTo>
                <a:lnTo>
                  <a:pt x="0" y="1323975"/>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テキスト ボックス 1">
            <a:extLst>
              <a:ext uri="{FF2B5EF4-FFF2-40B4-BE49-F238E27FC236}">
                <a16:creationId xmlns:a16="http://schemas.microsoft.com/office/drawing/2014/main" id="{2ED45434-63ED-1D91-FA47-13BA4128312F}"/>
              </a:ext>
            </a:extLst>
          </p:cNvPr>
          <p:cNvSpPr txBox="1"/>
          <p:nvPr/>
        </p:nvSpPr>
        <p:spPr>
          <a:xfrm>
            <a:off x="1276350" y="4981575"/>
            <a:ext cx="3228976" cy="860426"/>
          </a:xfrm>
          <a:prstGeom prst="rect">
            <a:avLst/>
          </a:prstGeom>
          <a:noFill/>
          <a:ln w="174625" cap="sq" cmpd="thinThick">
            <a:noFill/>
            <a:miter lim="800000"/>
          </a:ln>
        </p:spPr>
        <p:txBody>
          <a:bodyPr vert="horz" lIns="91440" tIns="45720" rIns="91440" bIns="45720" rtlCol="0" anchor="ctr">
            <a:normAutofit/>
          </a:bodyPr>
          <a:lstStyle/>
          <a:p>
            <a:pPr algn="r">
              <a:lnSpc>
                <a:spcPct val="90000"/>
              </a:lnSpc>
              <a:spcBef>
                <a:spcPct val="0"/>
              </a:spcBef>
              <a:spcAft>
                <a:spcPts val="600"/>
              </a:spcAft>
            </a:pPr>
            <a:r>
              <a:rPr kumimoji="1" lang="en-US" altLang="ja-JP" sz="2400">
                <a:solidFill>
                  <a:srgbClr val="FFFFFF"/>
                </a:solidFill>
                <a:latin typeface="+mj-lt"/>
                <a:ea typeface="+mj-ea"/>
                <a:cs typeface="+mj-cs"/>
              </a:rPr>
              <a:t>3</a:t>
            </a:r>
            <a:r>
              <a:rPr lang="ja-JP" altLang="en-US" sz="2400">
                <a:solidFill>
                  <a:srgbClr val="FFFFFF"/>
                </a:solidFill>
                <a:effectLst/>
                <a:latin typeface="+mj-lt"/>
                <a:ea typeface="+mj-ea"/>
                <a:cs typeface="+mj-cs"/>
              </a:rPr>
              <a:t>積み沸かし（つみわかし）</a:t>
            </a:r>
          </a:p>
          <a:p>
            <a:pPr algn="r">
              <a:lnSpc>
                <a:spcPct val="90000"/>
              </a:lnSpc>
              <a:spcBef>
                <a:spcPct val="0"/>
              </a:spcBef>
              <a:spcAft>
                <a:spcPts val="600"/>
              </a:spcAft>
            </a:pPr>
            <a:endParaRPr kumimoji="1" lang="en-US" altLang="ja-JP" sz="2400">
              <a:solidFill>
                <a:srgbClr val="FFFFFF"/>
              </a:solidFill>
              <a:latin typeface="+mj-lt"/>
              <a:ea typeface="+mj-ea"/>
              <a:cs typeface="+mj-cs"/>
            </a:endParaRPr>
          </a:p>
        </p:txBody>
      </p:sp>
      <p:cxnSp>
        <p:nvCxnSpPr>
          <p:cNvPr id="11" name="Straight Connector 10">
            <a:extLst>
              <a:ext uri="{FF2B5EF4-FFF2-40B4-BE49-F238E27FC236}">
                <a16:creationId xmlns:a16="http://schemas.microsoft.com/office/drawing/2014/main" id="{B63CF8AD-BB19-4F90-BDE5-B3B3F56F4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 y="4876800"/>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24E62CA-FAA3-4628-AEF3-5033C77149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 y="5969000"/>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136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descr="人, テーブル, 持つ, 男 が含まれている画像&#10;&#10;AI によって生成されたコンテンツは間違っている可能性があります。">
            <a:extLst>
              <a:ext uri="{FF2B5EF4-FFF2-40B4-BE49-F238E27FC236}">
                <a16:creationId xmlns:a16="http://schemas.microsoft.com/office/drawing/2014/main" id="{02AB198C-E6CF-2934-CBCE-D2A9BAA68FDE}"/>
              </a:ext>
            </a:extLst>
          </p:cNvPr>
          <p:cNvPicPr>
            <a:picLocks noChangeAspect="1"/>
          </p:cNvPicPr>
          <p:nvPr/>
        </p:nvPicPr>
        <p:blipFill>
          <a:blip r:embed="rId3"/>
          <a:srcRect l="727" r="5509"/>
          <a:stretch>
            <a:fillRect/>
          </a:stretch>
        </p:blipFill>
        <p:spPr>
          <a:xfrm>
            <a:off x="1" y="10"/>
            <a:ext cx="9669642" cy="6857990"/>
          </a:xfrm>
          <a:prstGeom prst="rect">
            <a:avLst/>
          </a:prstGeom>
        </p:spPr>
      </p:pic>
      <p:sp>
        <p:nvSpPr>
          <p:cNvPr id="18"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テキスト ボックス 1">
            <a:extLst>
              <a:ext uri="{FF2B5EF4-FFF2-40B4-BE49-F238E27FC236}">
                <a16:creationId xmlns:a16="http://schemas.microsoft.com/office/drawing/2014/main" id="{CFC8D58E-B50C-39DC-E4F3-412491F6D28B}"/>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kumimoji="1" lang="en-US" altLang="ja-JP" sz="2000"/>
              <a:t>4</a:t>
            </a:r>
            <a:r>
              <a:rPr lang="ja-JP" altLang="en-US" sz="2000">
                <a:effectLst/>
              </a:rPr>
              <a:t>折り返し鍛錬</a:t>
            </a:r>
          </a:p>
        </p:txBody>
      </p:sp>
    </p:spTree>
    <p:extLst>
      <p:ext uri="{BB962C8B-B14F-4D97-AF65-F5344CB8AC3E}">
        <p14:creationId xmlns:p14="http://schemas.microsoft.com/office/powerpoint/2010/main" val="812419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図 3" descr="人, テーブル, 建物, 男 が含まれている画像&#10;&#10;AI によって生成されたコンテンツは間違っている可能性があります。">
            <a:extLst>
              <a:ext uri="{FF2B5EF4-FFF2-40B4-BE49-F238E27FC236}">
                <a16:creationId xmlns:a16="http://schemas.microsoft.com/office/drawing/2014/main" id="{894B2470-8D11-7540-E6D4-4189DE8EE020}"/>
              </a:ext>
            </a:extLst>
          </p:cNvPr>
          <p:cNvPicPr>
            <a:picLocks noChangeAspect="1"/>
          </p:cNvPicPr>
          <p:nvPr/>
        </p:nvPicPr>
        <p:blipFill>
          <a:blip r:embed="rId3">
            <a:alphaModFix amt="60000"/>
          </a:blip>
          <a:srcRect t="3883" b="1180"/>
          <a:stretch>
            <a:fillRect/>
          </a:stretch>
        </p:blipFill>
        <p:spPr>
          <a:xfrm>
            <a:off x="-1" y="10"/>
            <a:ext cx="12192001" cy="6857990"/>
          </a:xfrm>
          <a:prstGeom prst="rect">
            <a:avLst/>
          </a:prstGeom>
        </p:spPr>
      </p:pic>
      <p:sp>
        <p:nvSpPr>
          <p:cNvPr id="2" name="テキスト ボックス 1">
            <a:extLst>
              <a:ext uri="{FF2B5EF4-FFF2-40B4-BE49-F238E27FC236}">
                <a16:creationId xmlns:a16="http://schemas.microsoft.com/office/drawing/2014/main" id="{54CA2111-3B1A-3BA0-3142-9FBA1226DEAF}"/>
              </a:ext>
            </a:extLst>
          </p:cNvPr>
          <p:cNvSpPr txBox="1"/>
          <p:nvPr/>
        </p:nvSpPr>
        <p:spPr>
          <a:xfrm>
            <a:off x="6185986" y="1671566"/>
            <a:ext cx="5170861" cy="4072043"/>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kumimoji="1" lang="en-US" altLang="ja-JP" sz="2000">
                <a:solidFill>
                  <a:srgbClr val="FFFFFF"/>
                </a:solidFill>
              </a:rPr>
              <a:t>5</a:t>
            </a:r>
            <a:r>
              <a:rPr lang="ja-JP" altLang="en-US" sz="2000">
                <a:solidFill>
                  <a:srgbClr val="FFFFFF"/>
                </a:solidFill>
                <a:effectLst/>
              </a:rPr>
              <a:t>甲伏せ</a:t>
            </a:r>
          </a:p>
        </p:txBody>
      </p:sp>
    </p:spTree>
    <p:extLst>
      <p:ext uri="{BB962C8B-B14F-4D97-AF65-F5344CB8AC3E}">
        <p14:creationId xmlns:p14="http://schemas.microsoft.com/office/powerpoint/2010/main" val="3425074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355BB6-1BB8-4828-B246-CFB31742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3483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45238" y="145264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テキスト ボックス 1">
            <a:extLst>
              <a:ext uri="{FF2B5EF4-FFF2-40B4-BE49-F238E27FC236}">
                <a16:creationId xmlns:a16="http://schemas.microsoft.com/office/drawing/2014/main" id="{9B77F741-EC9C-4364-A02E-464808B1B87C}"/>
              </a:ext>
            </a:extLst>
          </p:cNvPr>
          <p:cNvSpPr txBox="1"/>
          <p:nvPr/>
        </p:nvSpPr>
        <p:spPr>
          <a:xfrm>
            <a:off x="3157538" y="412454"/>
            <a:ext cx="3243262" cy="210185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kumimoji="1" lang="en-US" altLang="ja-JP" sz="1700"/>
              <a:t>6</a:t>
            </a:r>
            <a:r>
              <a:rPr lang="ja-JP" altLang="en-US" sz="1700">
                <a:effectLst/>
              </a:rPr>
              <a:t>素延べ・火づくり</a:t>
            </a:r>
          </a:p>
        </p:txBody>
      </p:sp>
      <p:pic>
        <p:nvPicPr>
          <p:cNvPr id="4" name="図 3" descr="人, 屋内, テーブル, 窓 が含まれている画像&#10;&#10;AI によって生成されたコンテンツは間違っている可能性があります。">
            <a:extLst>
              <a:ext uri="{FF2B5EF4-FFF2-40B4-BE49-F238E27FC236}">
                <a16:creationId xmlns:a16="http://schemas.microsoft.com/office/drawing/2014/main" id="{2054C964-A51B-ED9C-E23C-8FE96205023B}"/>
              </a:ext>
            </a:extLst>
          </p:cNvPr>
          <p:cNvPicPr>
            <a:picLocks noChangeAspect="1"/>
          </p:cNvPicPr>
          <p:nvPr/>
        </p:nvPicPr>
        <p:blipFill>
          <a:blip r:embed="rId3"/>
          <a:srcRect b="5575"/>
          <a:stretch>
            <a:fillRect/>
          </a:stretch>
        </p:blipFill>
        <p:spPr>
          <a:xfrm>
            <a:off x="20" y="2959630"/>
            <a:ext cx="6400781" cy="3898370"/>
          </a:xfrm>
          <a:prstGeom prst="rect">
            <a:avLst/>
          </a:prstGeom>
        </p:spPr>
      </p:pic>
      <p:pic>
        <p:nvPicPr>
          <p:cNvPr id="5" name="図 4" descr="図形&#10;&#10;AI によって生成されたコンテンツは間違っている可能性があります。">
            <a:extLst>
              <a:ext uri="{FF2B5EF4-FFF2-40B4-BE49-F238E27FC236}">
                <a16:creationId xmlns:a16="http://schemas.microsoft.com/office/drawing/2014/main" id="{3376B3A0-0137-3244-8314-FC3160111B6A}"/>
              </a:ext>
            </a:extLst>
          </p:cNvPr>
          <p:cNvPicPr>
            <a:picLocks noChangeAspect="1"/>
          </p:cNvPicPr>
          <p:nvPr/>
        </p:nvPicPr>
        <p:blipFill>
          <a:blip r:embed="rId4"/>
          <a:srcRect t="144" b="6183"/>
          <a:stretch>
            <a:fillRect/>
          </a:stretch>
        </p:blipFill>
        <p:spPr>
          <a:xfrm>
            <a:off x="6591299" y="1"/>
            <a:ext cx="5600701" cy="6857999"/>
          </a:xfrm>
          <a:prstGeom prst="rect">
            <a:avLst/>
          </a:prstGeom>
        </p:spPr>
      </p:pic>
    </p:spTree>
    <p:extLst>
      <p:ext uri="{BB962C8B-B14F-4D97-AF65-F5344CB8AC3E}">
        <p14:creationId xmlns:p14="http://schemas.microsoft.com/office/powerpoint/2010/main" val="438294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図 3" descr="人, 男, 食品, テーブル が含まれている画像&#10;&#10;AI によって生成されたコンテンツは間違っている可能性があります。">
            <a:extLst>
              <a:ext uri="{FF2B5EF4-FFF2-40B4-BE49-F238E27FC236}">
                <a16:creationId xmlns:a16="http://schemas.microsoft.com/office/drawing/2014/main" id="{0699A53E-21D5-6850-75A7-C74E1E0F9B18}"/>
              </a:ext>
            </a:extLst>
          </p:cNvPr>
          <p:cNvPicPr>
            <a:picLocks noChangeAspect="1"/>
          </p:cNvPicPr>
          <p:nvPr/>
        </p:nvPicPr>
        <p:blipFill>
          <a:blip r:embed="rId3">
            <a:alphaModFix amt="60000"/>
          </a:blip>
          <a:srcRect r="444"/>
          <a:stretch>
            <a:fillRect/>
          </a:stretch>
        </p:blipFill>
        <p:spPr>
          <a:xfrm>
            <a:off x="-1" y="10"/>
            <a:ext cx="12192001" cy="6857990"/>
          </a:xfrm>
          <a:prstGeom prst="rect">
            <a:avLst/>
          </a:prstGeom>
        </p:spPr>
      </p:pic>
      <p:sp>
        <p:nvSpPr>
          <p:cNvPr id="2" name="テキスト ボックス 1">
            <a:extLst>
              <a:ext uri="{FF2B5EF4-FFF2-40B4-BE49-F238E27FC236}">
                <a16:creationId xmlns:a16="http://schemas.microsoft.com/office/drawing/2014/main" id="{45BB2355-2F8F-7C3A-4FB1-1362E7ED81DE}"/>
              </a:ext>
            </a:extLst>
          </p:cNvPr>
          <p:cNvSpPr txBox="1"/>
          <p:nvPr/>
        </p:nvSpPr>
        <p:spPr>
          <a:xfrm>
            <a:off x="6185986" y="1671566"/>
            <a:ext cx="5170861" cy="4072043"/>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kumimoji="1" lang="en-US" altLang="ja-JP" sz="2000">
                <a:solidFill>
                  <a:srgbClr val="FFFFFF"/>
                </a:solidFill>
              </a:rPr>
              <a:t>7</a:t>
            </a:r>
            <a:r>
              <a:rPr lang="ja-JP" altLang="en-US" sz="2000">
                <a:solidFill>
                  <a:srgbClr val="FFFFFF"/>
                </a:solidFill>
                <a:effectLst/>
              </a:rPr>
              <a:t>土置き</a:t>
            </a:r>
          </a:p>
        </p:txBody>
      </p:sp>
    </p:spTree>
    <p:extLst>
      <p:ext uri="{BB962C8B-B14F-4D97-AF65-F5344CB8AC3E}">
        <p14:creationId xmlns:p14="http://schemas.microsoft.com/office/powerpoint/2010/main" val="833902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図 5" descr="テレビゲームの一場面&#10;&#10;AI によって生成されたコンテンツは間違っている可能性があります。">
            <a:extLst>
              <a:ext uri="{FF2B5EF4-FFF2-40B4-BE49-F238E27FC236}">
                <a16:creationId xmlns:a16="http://schemas.microsoft.com/office/drawing/2014/main" id="{E2E2B329-9BB3-4E70-1AC4-B614B6989EB9}"/>
              </a:ext>
            </a:extLst>
          </p:cNvPr>
          <p:cNvPicPr>
            <a:picLocks noChangeAspect="1"/>
          </p:cNvPicPr>
          <p:nvPr/>
        </p:nvPicPr>
        <p:blipFill>
          <a:blip r:embed="rId3">
            <a:alphaModFix amt="60000"/>
          </a:blip>
          <a:srcRect r="9500" b="-1"/>
          <a:stretch/>
        </p:blipFill>
        <p:spPr>
          <a:xfrm>
            <a:off x="180975" y="182880"/>
            <a:ext cx="11823637" cy="6499784"/>
          </a:xfrm>
          <a:prstGeom prst="rect">
            <a:avLst/>
          </a:prstGeom>
        </p:spPr>
      </p:pic>
      <p:sp>
        <p:nvSpPr>
          <p:cNvPr id="2" name="テキスト ボックス 1">
            <a:extLst>
              <a:ext uri="{FF2B5EF4-FFF2-40B4-BE49-F238E27FC236}">
                <a16:creationId xmlns:a16="http://schemas.microsoft.com/office/drawing/2014/main" id="{31BDC0FE-F601-AEEE-6883-A40E91B3043D}"/>
              </a:ext>
            </a:extLst>
          </p:cNvPr>
          <p:cNvSpPr txBox="1"/>
          <p:nvPr/>
        </p:nvSpPr>
        <p:spPr>
          <a:xfrm>
            <a:off x="838200" y="3526300"/>
            <a:ext cx="10165218" cy="258845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kumimoji="1" lang="en-US" altLang="ja-JP" sz="2000">
                <a:solidFill>
                  <a:srgbClr val="FFFFFF"/>
                </a:solidFill>
              </a:rPr>
              <a:t>8</a:t>
            </a:r>
            <a:r>
              <a:rPr lang="ja-JP" altLang="en-US" sz="2000">
                <a:solidFill>
                  <a:srgbClr val="FFFFFF"/>
                </a:solidFill>
                <a:effectLst/>
              </a:rPr>
              <a:t>焼き入れ</a:t>
            </a:r>
          </a:p>
        </p:txBody>
      </p:sp>
    </p:spTree>
    <p:extLst>
      <p:ext uri="{BB962C8B-B14F-4D97-AF65-F5344CB8AC3E}">
        <p14:creationId xmlns:p14="http://schemas.microsoft.com/office/powerpoint/2010/main" val="1832399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図 3" descr="屋内, 人, テーブル, 食品 が含まれている画像&#10;&#10;AI によって生成されたコンテンツは間違っている可能性があります。">
            <a:extLst>
              <a:ext uri="{FF2B5EF4-FFF2-40B4-BE49-F238E27FC236}">
                <a16:creationId xmlns:a16="http://schemas.microsoft.com/office/drawing/2014/main" id="{9ED205F9-FB75-71FC-38AB-67380779728E}"/>
              </a:ext>
            </a:extLst>
          </p:cNvPr>
          <p:cNvPicPr>
            <a:picLocks noChangeAspect="1"/>
          </p:cNvPicPr>
          <p:nvPr/>
        </p:nvPicPr>
        <p:blipFill>
          <a:blip r:embed="rId3">
            <a:alphaModFix amt="60000"/>
          </a:blip>
          <a:srcRect t="4151" b="1312"/>
          <a:stretch>
            <a:fillRect/>
          </a:stretch>
        </p:blipFill>
        <p:spPr>
          <a:xfrm>
            <a:off x="-1" y="10"/>
            <a:ext cx="12192001" cy="6857990"/>
          </a:xfrm>
          <a:prstGeom prst="rect">
            <a:avLst/>
          </a:prstGeom>
        </p:spPr>
      </p:pic>
      <p:sp>
        <p:nvSpPr>
          <p:cNvPr id="2" name="テキスト ボックス 1">
            <a:extLst>
              <a:ext uri="{FF2B5EF4-FFF2-40B4-BE49-F238E27FC236}">
                <a16:creationId xmlns:a16="http://schemas.microsoft.com/office/drawing/2014/main" id="{F6C8EC5D-1F00-5B44-BB98-969DC482FA1E}"/>
              </a:ext>
            </a:extLst>
          </p:cNvPr>
          <p:cNvSpPr txBox="1"/>
          <p:nvPr/>
        </p:nvSpPr>
        <p:spPr>
          <a:xfrm>
            <a:off x="6185986" y="1671566"/>
            <a:ext cx="5170861" cy="4072043"/>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kumimoji="1" lang="en-US" altLang="ja-JP" sz="2000">
                <a:solidFill>
                  <a:srgbClr val="FFFFFF"/>
                </a:solidFill>
              </a:rPr>
              <a:t>9</a:t>
            </a:r>
            <a:r>
              <a:rPr lang="ja-JP" altLang="en-US" sz="2000">
                <a:solidFill>
                  <a:srgbClr val="FFFFFF"/>
                </a:solidFill>
                <a:effectLst/>
              </a:rPr>
              <a:t>合い取り</a:t>
            </a:r>
          </a:p>
        </p:txBody>
      </p:sp>
    </p:spTree>
    <p:extLst>
      <p:ext uri="{BB962C8B-B14F-4D97-AF65-F5344CB8AC3E}">
        <p14:creationId xmlns:p14="http://schemas.microsoft.com/office/powerpoint/2010/main" val="2140109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descr="ケーキを切っているナイフ&#10;&#10;AI によって生成されたコンテンツは間違っている可能性があります。">
            <a:extLst>
              <a:ext uri="{FF2B5EF4-FFF2-40B4-BE49-F238E27FC236}">
                <a16:creationId xmlns:a16="http://schemas.microsoft.com/office/drawing/2014/main" id="{3F6ED549-D206-2217-217A-6BAE2938D8B1}"/>
              </a:ext>
            </a:extLst>
          </p:cNvPr>
          <p:cNvPicPr>
            <a:picLocks noChangeAspect="1"/>
          </p:cNvPicPr>
          <p:nvPr/>
        </p:nvPicPr>
        <p:blipFill>
          <a:blip r:embed="rId3"/>
          <a:srcRect r="8705" b="1"/>
          <a:stretch>
            <a:fillRect/>
          </a:stretch>
        </p:blipFill>
        <p:spPr>
          <a:xfrm>
            <a:off x="1" y="10"/>
            <a:ext cx="9669642" cy="6857990"/>
          </a:xfrm>
          <a:prstGeom prst="rect">
            <a:avLst/>
          </a:prstGeom>
        </p:spPr>
      </p:pic>
      <p:sp>
        <p:nvSpPr>
          <p:cNvPr id="14"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テキスト ボックス 1">
            <a:extLst>
              <a:ext uri="{FF2B5EF4-FFF2-40B4-BE49-F238E27FC236}">
                <a16:creationId xmlns:a16="http://schemas.microsoft.com/office/drawing/2014/main" id="{A3E93FDD-6607-C415-F80C-7F20EC9F1760}"/>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kumimoji="1" lang="en-US" altLang="ja-JP" sz="2000"/>
              <a:t>10</a:t>
            </a:r>
            <a:r>
              <a:rPr lang="ja-JP" altLang="en-US" sz="2000">
                <a:effectLst/>
              </a:rPr>
              <a:t>研ぎ</a:t>
            </a:r>
          </a:p>
        </p:txBody>
      </p:sp>
    </p:spTree>
    <p:extLst>
      <p:ext uri="{BB962C8B-B14F-4D97-AF65-F5344CB8AC3E}">
        <p14:creationId xmlns:p14="http://schemas.microsoft.com/office/powerpoint/2010/main" val="423406893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TotalTime>
  <Words>542</Words>
  <Application>Microsoft Macintosh PowerPoint</Application>
  <PresentationFormat>ワイド画面</PresentationFormat>
  <Paragraphs>40</Paragraphs>
  <Slides>10</Slides>
  <Notes>10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10</vt:i4>
      </vt:variant>
    </vt:vector>
  </HeadingPairs>
  <TitlesOfParts>
    <vt:vector size="16" baseType="lpstr">
      <vt:lpstr>游ゴシック</vt:lpstr>
      <vt:lpstr>游ゴシック Light</vt:lpstr>
      <vt:lpstr>游明朝</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謙哉 若狭</dc:creator>
  <cp:lastModifiedBy>謙哉 若狭</cp:lastModifiedBy>
  <cp:revision>2</cp:revision>
  <dcterms:created xsi:type="dcterms:W3CDTF">2025-10-02T10:42:06Z</dcterms:created>
  <dcterms:modified xsi:type="dcterms:W3CDTF">2025-10-02T11:01:26Z</dcterms:modified>
</cp:coreProperties>
</file>