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1" r:id="rId4"/>
    <p:sldId id="258" r:id="rId5"/>
    <p:sldId id="260" r:id="rId6"/>
    <p:sldId id="271" r:id="rId7"/>
    <p:sldId id="259" r:id="rId8"/>
    <p:sldId id="262" r:id="rId9"/>
    <p:sldId id="263" r:id="rId10"/>
    <p:sldId id="264" r:id="rId11"/>
    <p:sldId id="265" r:id="rId12"/>
    <p:sldId id="266" r:id="rId13"/>
    <p:sldId id="272" r:id="rId1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60"/>
    <p:restoredTop sz="94643"/>
  </p:normalViewPr>
  <p:slideViewPr>
    <p:cSldViewPr snapToGrid="0">
      <p:cViewPr varScale="1">
        <p:scale>
          <a:sx n="150" d="100"/>
          <a:sy n="150" d="100"/>
        </p:scale>
        <p:origin x="2464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487F32-604B-424C-83B3-192509B6502A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6557C4-EF2B-FD40-B66E-F15E2C8E6C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9435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D97EF-8726-1CBE-94F7-79D09C079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72C60A0-5FF2-AFE7-FC6A-9FCEA881E8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EFA419E-23FE-C9FD-D200-F302D3B5E0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The brewing process begins with polishing the rice to remove proteins and bran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0471DC3-80EC-6260-8715-1D05B15963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557C4-EF2B-FD40-B66E-F15E2C8E6CD8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8783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Next, the </a:t>
            </a:r>
            <a:r>
              <a:rPr kumimoji="1" lang="en-US" altLang="ja-JP" dirty="0" err="1"/>
              <a:t>nuka</a:t>
            </a:r>
            <a:r>
              <a:rPr kumimoji="1" lang="en-US" altLang="ja-JP" dirty="0"/>
              <a:t> left on the polished rice is washed away and the rice is soaked. 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557C4-EF2B-FD40-B66E-F15E2C8E6CD8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7157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AAFC7-870F-E903-26D0-1ED09724D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FD3DFD1-467E-DAE5-43A2-AC3CA2C076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33C5127-E898-478D-A704-3BC0381AA2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The rice is then steamed to make koji </a:t>
            </a:r>
            <a:r>
              <a:rPr kumimoji="1" lang="en-US" altLang="ja-JP" dirty="0" err="1"/>
              <a:t>mai</a:t>
            </a:r>
            <a:r>
              <a:rPr kumimoji="1" lang="en-US" altLang="ja-JP" dirty="0"/>
              <a:t> </a:t>
            </a:r>
            <a:r>
              <a:rPr kumimoji="1" lang="ja-JP" altLang="en-US"/>
              <a:t>（麹米</a:t>
            </a:r>
            <a:r>
              <a:rPr kumimoji="1" lang="en-US" altLang="ja-JP" dirty="0"/>
              <a:t>, rice malt</a:t>
            </a:r>
            <a:r>
              <a:rPr kumimoji="1" lang="ja-JP" altLang="en-US"/>
              <a:t>）</a:t>
            </a:r>
            <a:r>
              <a:rPr kumimoji="1" lang="en-US" altLang="ja-JP" dirty="0"/>
              <a:t>, </a:t>
            </a:r>
            <a:r>
              <a:rPr kumimoji="1" lang="en-US" altLang="ja-JP" dirty="0" err="1"/>
              <a:t>shubo-mai</a:t>
            </a:r>
            <a:r>
              <a:rPr kumimoji="1" lang="en-US" altLang="ja-JP" dirty="0"/>
              <a:t> (</a:t>
            </a:r>
            <a:r>
              <a:rPr kumimoji="1" lang="ja-JP" altLang="en-US"/>
              <a:t>酒母米</a:t>
            </a:r>
            <a:r>
              <a:rPr kumimoji="1" lang="en-US" altLang="ja-JP" dirty="0"/>
              <a:t>, yeast</a:t>
            </a:r>
            <a:r>
              <a:rPr kumimoji="1" lang="ja-JP" altLang="en-US"/>
              <a:t>）</a:t>
            </a:r>
            <a:r>
              <a:rPr kumimoji="1" lang="en-US" altLang="ja-JP" dirty="0"/>
              <a:t>, and </a:t>
            </a:r>
            <a:r>
              <a:rPr kumimoji="1" lang="en-US" altLang="ja-JP" dirty="0" err="1"/>
              <a:t>moromi</a:t>
            </a:r>
            <a:r>
              <a:rPr kumimoji="1" lang="en-US" altLang="ja-JP" dirty="0"/>
              <a:t> (</a:t>
            </a:r>
            <a:r>
              <a:rPr kumimoji="1" lang="ja-JP" altLang="en-US"/>
              <a:t>醪</a:t>
            </a:r>
            <a:r>
              <a:rPr kumimoji="1" lang="en-US" altLang="ja-JP" dirty="0"/>
              <a:t>,mash).</a:t>
            </a:r>
          </a:p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F8D313-FEA6-0F68-4A1F-5E99793615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557C4-EF2B-FD40-B66E-F15E2C8E6CD8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0243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Koji-kin are added to steamed rice to produce koji which is then added to the yeast. 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557C4-EF2B-FD40-B66E-F15E2C8E6CD8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0163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err="1"/>
              <a:t>Shubo</a:t>
            </a:r>
            <a:r>
              <a:rPr kumimoji="1" lang="en-US" altLang="ja-JP" dirty="0"/>
              <a:t> is made by mixing steamed rice, water, koji, and pure </a:t>
            </a:r>
            <a:r>
              <a:rPr kumimoji="1" lang="en-US" altLang="ja-JP"/>
              <a:t>yeast---it </a:t>
            </a:r>
            <a:r>
              <a:rPr kumimoji="1" lang="en-US" altLang="ja-JP" dirty="0"/>
              <a:t>aids the fermentation process of the mash.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557C4-EF2B-FD40-B66E-F15E2C8E6CD8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79423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More koji, steamed rice and water are added to the </a:t>
            </a:r>
            <a:r>
              <a:rPr kumimoji="1" lang="en-US" altLang="ja-JP" dirty="0" err="1"/>
              <a:t>shubo</a:t>
            </a:r>
            <a:r>
              <a:rPr kumimoji="1" lang="en-US" altLang="ja-JP" dirty="0"/>
              <a:t> and left to ferment to make </a:t>
            </a:r>
            <a:r>
              <a:rPr kumimoji="1" lang="en-US" altLang="ja-JP" dirty="0" err="1"/>
              <a:t>moromi</a:t>
            </a:r>
            <a:r>
              <a:rPr kumimoji="1" lang="en-US" altLang="ja-JP" dirty="0"/>
              <a:t>. 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557C4-EF2B-FD40-B66E-F15E2C8E6CD8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9521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After 18-32 days, the fermented mash is pressed to separate clear sake from </a:t>
            </a:r>
            <a:r>
              <a:rPr kumimoji="1" lang="en-US" altLang="ja-JP" dirty="0" err="1"/>
              <a:t>kasu</a:t>
            </a:r>
            <a:r>
              <a:rPr kumimoji="1" lang="en-US" altLang="ja-JP" dirty="0"/>
              <a:t> (</a:t>
            </a:r>
            <a:r>
              <a:rPr kumimoji="1" lang="ja-JP" altLang="en-US"/>
              <a:t>粕</a:t>
            </a:r>
            <a:r>
              <a:rPr kumimoji="1" lang="en-US" altLang="ja-JP" dirty="0"/>
              <a:t> lees).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557C4-EF2B-FD40-B66E-F15E2C8E6CD8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5282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The sake is then filtered, pasteurized and starts to develop its flavor. 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557C4-EF2B-FD40-B66E-F15E2C8E6CD8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4553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It is then placed in cold storage where it matures before it is bottled. 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557C4-EF2B-FD40-B66E-F15E2C8E6CD8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7845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E5B44F-C36E-4B01-1B2A-DD4771B95E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4471FB7-B5B8-62F8-C559-FA999D5EE0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7AD9DD0-042B-823C-1812-49A541B0B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7BCA-9881-D14D-AABC-2B9335006936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EA28F3E-D11F-178E-864A-9AC0868F5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C8D3E71-391D-CD6E-4F96-F248560A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8FF0C-2E87-8542-BEF6-15339FE377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8055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FD5158-17AF-3049-6B27-A2C99079A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D2CB60-16A2-314F-9D1E-BE4B77E4D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6D3AAF-45E3-8256-3D09-E10262EEF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7BCA-9881-D14D-AABC-2B9335006936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0E47547-FCD7-A11F-3D91-64232E93E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E9908EE-805C-EFBE-220C-A7A9F7327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8FF0C-2E87-8542-BEF6-15339FE377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732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F141288-E035-3D60-6BF7-545E6DC23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5FE09C0-FE02-5965-C1E5-C73163261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7A84A63-514B-1C56-61B4-4305668CD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7BCA-9881-D14D-AABC-2B9335006936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518DB67-36E4-BF50-B024-C28AE97A3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99F6AB0-F5D9-7279-18C6-93D456776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8FF0C-2E87-8542-BEF6-15339FE377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530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9A9ABF-44EE-611C-C015-F5195164A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160A19B-05C0-4B60-D4E4-152B5F8324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495D5AE-16D7-5358-3EA7-046E71FDEC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1FF3293-C7F9-E345-580C-A5BB5FC83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7BCA-9881-D14D-AABC-2B9335006936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75A28C3-F308-912E-45CA-3EC6A2881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48AEB75-1161-3AB0-AC2C-EB2740FDF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8FF0C-2E87-8542-BEF6-15339FE377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1087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A422DF-B029-02EB-E967-EA3B1589C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E0CCB2E-FFDC-74B4-56E2-F6059C22E0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44F5681-B7B2-CD6F-8227-F4F11BB00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CA98157-F4B4-13C6-2018-B52BE4118E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A2F1A88-915B-A4F1-8EA0-69B49B0829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13D159F-CBE8-78EE-D64A-E25F59E75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7BCA-9881-D14D-AABC-2B9335006936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DEA5766-8B84-F7CD-0EF9-C51EDD5E3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7EBF69B-74BE-4B6E-C00D-81BCC288A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8FF0C-2E87-8542-BEF6-15339FE377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3277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F9DAC8-2D74-2066-6F5E-D0CA78825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D582654-048E-5DD4-E423-E078D9A3D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7BCA-9881-D14D-AABC-2B9335006936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0DB2F95-60D1-8565-F2DE-CCDCFD8E0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41371FA-915D-8477-61FF-4F2155494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8FF0C-2E87-8542-BEF6-15339FE377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7375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9C870AD-78AC-37E9-EC7D-7EFB3B5DC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7BCA-9881-D14D-AABC-2B9335006936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72A3BC6-8F46-6766-E93B-3525346BF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FE30C55-B968-2DCA-B2A7-FD99EF07E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8FF0C-2E87-8542-BEF6-15339FE377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FE5B6E-9D54-F80D-A83E-22AD258E0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05A6598-B435-537D-DB05-5041DC801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5EA6AEB-D5CA-67B0-324E-C36A0E329B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AA91A0F-F696-47EE-E825-FDF536E97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7BCA-9881-D14D-AABC-2B9335006936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C112315-EEA5-C407-755F-DB7EC3384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14D1CC1-DC03-4E20-5B22-28AE83E69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8FF0C-2E87-8542-BEF6-15339FE377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3463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32C7B8-8C12-720E-4FE0-5FDAE3C89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555CD7D-A1C2-EBE2-C7CE-33CC8F6861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126EF80-0769-887E-347A-2366F770FD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231CFD7-E9F0-DE8C-515C-24C7BC115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7BCA-9881-D14D-AABC-2B9335006936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4800CFB-4CDD-4BF7-2E06-76FB56DA8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9E333AE-2DF5-B79C-835F-0FDE5FFEB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8FF0C-2E87-8542-BEF6-15339FE377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9081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60382B-B2DC-AD17-039F-5B0FCF6EB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386E65D-8406-B834-5C4F-2AB72C3C8A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4DFBA9-892C-761D-D93C-0351791B5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7BCA-9881-D14D-AABC-2B9335006936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C43F072-F1AA-536F-09B4-1362C778A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8D2A130-67EE-F66F-65C1-82855C485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8FF0C-2E87-8542-BEF6-15339FE377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9369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539DB14-A501-4279-D084-B2D3C40A41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48CF3BC-BAC3-0A74-5BD5-C48BCDD515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D720835-C1BA-4646-B874-6CC6D734F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7BCA-9881-D14D-AABC-2B9335006936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DC3B6DB-B49B-A899-08C1-075DCEC5E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C3069A0-8FD5-07B7-33C4-59B6EA75D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8FF0C-2E87-8542-BEF6-15339FE377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9912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4DB7F61-0AC6-F179-CEEE-C2173CE7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7F67DEA-C7CB-5CC9-10E6-51EA9C173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E49645-5B9F-B030-26E3-DCBA21A59D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917BCA-9881-D14D-AABC-2B9335006936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ADEE238-5AE7-0357-7209-78CF56A77C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67326A-151E-7C11-B970-88AA167C8B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78FF0C-2E87-8542-BEF6-15339FE377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1610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C81C6EB-081C-4E7C-D75E-9A84CE5CF4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4225" b="67249"/>
          <a:stretch/>
        </p:blipFill>
        <p:spPr>
          <a:xfrm>
            <a:off x="271676" y="2126823"/>
            <a:ext cx="5152939" cy="473117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8599C60-D45A-D5AA-E758-3ADAE7CA8B61}"/>
              </a:ext>
            </a:extLst>
          </p:cNvPr>
          <p:cNvSpPr txBox="1"/>
          <p:nvPr/>
        </p:nvSpPr>
        <p:spPr>
          <a:xfrm>
            <a:off x="1564952" y="1138123"/>
            <a:ext cx="90620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200" b="1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Sake Making Process</a:t>
            </a:r>
            <a:endParaRPr kumimoji="1" lang="ja-JP" altLang="en-US" sz="7200" b="1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8083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58A79DE-63FF-E3DE-463C-68CA730DF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63" y="172479"/>
            <a:ext cx="11698073" cy="845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227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5A144-89C0-D428-1284-AEDE7C86E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69CA448-71CA-D1EF-678D-6A6062A532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198" t="1322" r="49190" b="73492"/>
          <a:stretch/>
        </p:blipFill>
        <p:spPr>
          <a:xfrm>
            <a:off x="1474573" y="0"/>
            <a:ext cx="9242854" cy="683448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2520617-256B-CBB0-5AA8-880F8CD91BDF}"/>
              </a:ext>
            </a:extLst>
          </p:cNvPr>
          <p:cNvSpPr txBox="1"/>
          <p:nvPr/>
        </p:nvSpPr>
        <p:spPr>
          <a:xfrm>
            <a:off x="308919" y="889686"/>
            <a:ext cx="6254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0" b="1" dirty="0"/>
              <a:t>1</a:t>
            </a:r>
            <a:endParaRPr kumimoji="1" lang="ja-JP" altLang="en-US" sz="6000" b="1"/>
          </a:p>
        </p:txBody>
      </p:sp>
    </p:spTree>
    <p:extLst>
      <p:ext uri="{BB962C8B-B14F-4D97-AF65-F5344CB8AC3E}">
        <p14:creationId xmlns:p14="http://schemas.microsoft.com/office/powerpoint/2010/main" val="2524490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7CB1829-CEA3-3BFC-F305-2CC491D38D20}"/>
              </a:ext>
            </a:extLst>
          </p:cNvPr>
          <p:cNvSpPr txBox="1"/>
          <p:nvPr/>
        </p:nvSpPr>
        <p:spPr>
          <a:xfrm>
            <a:off x="383059" y="902043"/>
            <a:ext cx="6254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0" b="1" dirty="0"/>
              <a:t>2</a:t>
            </a:r>
            <a:endParaRPr kumimoji="1" lang="ja-JP" altLang="en-US" sz="6000" b="1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2430B74-2FA7-4941-119E-F2243B2FC5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549" r="26480" b="73389"/>
          <a:stretch/>
        </p:blipFill>
        <p:spPr>
          <a:xfrm>
            <a:off x="1853514" y="-159690"/>
            <a:ext cx="7834184" cy="685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498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18EB9-40BD-703C-BAD1-5340237D4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DC3096D-44E2-179F-0F2E-2CA828923DBB}"/>
              </a:ext>
            </a:extLst>
          </p:cNvPr>
          <p:cNvSpPr txBox="1"/>
          <p:nvPr/>
        </p:nvSpPr>
        <p:spPr>
          <a:xfrm>
            <a:off x="308919" y="889686"/>
            <a:ext cx="6254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0" b="1" dirty="0"/>
              <a:t>3</a:t>
            </a:r>
            <a:endParaRPr kumimoji="1" lang="ja-JP" altLang="en-US" sz="6000" b="1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C60ACD-9882-5E52-893B-494D571202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4260" t="1029" r="3768" b="73487"/>
          <a:stretch/>
        </p:blipFill>
        <p:spPr>
          <a:xfrm>
            <a:off x="2030626" y="21750"/>
            <a:ext cx="8130748" cy="681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680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A7009-C047-A0E4-5E2D-C72867259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DF3F831-E78B-A606-BE68-6F6CB64150D1}"/>
              </a:ext>
            </a:extLst>
          </p:cNvPr>
          <p:cNvSpPr txBox="1"/>
          <p:nvPr/>
        </p:nvSpPr>
        <p:spPr>
          <a:xfrm>
            <a:off x="308919" y="889686"/>
            <a:ext cx="6254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0" b="1" dirty="0"/>
              <a:t>4</a:t>
            </a:r>
            <a:endParaRPr kumimoji="1" lang="ja-JP" altLang="en-US" sz="6000" b="1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59C1495-14B9-59E9-4ED1-428763AC14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1302" t="33043" r="3875" b="41973"/>
          <a:stretch/>
        </p:blipFill>
        <p:spPr>
          <a:xfrm>
            <a:off x="1407367" y="0"/>
            <a:ext cx="9377266" cy="681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392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656195C-2318-0A16-8DF2-E60ACB0D2DCB}"/>
              </a:ext>
            </a:extLst>
          </p:cNvPr>
          <p:cNvSpPr txBox="1"/>
          <p:nvPr/>
        </p:nvSpPr>
        <p:spPr>
          <a:xfrm>
            <a:off x="308919" y="889686"/>
            <a:ext cx="6254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0" b="1" dirty="0"/>
              <a:t>5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2FC1321-67C1-ED16-850A-44D7A662DB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063" t="32898" r="27431" b="41527"/>
          <a:stretch/>
        </p:blipFill>
        <p:spPr>
          <a:xfrm>
            <a:off x="1591963" y="64739"/>
            <a:ext cx="9008074" cy="679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311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01023-9892-52CE-CD6F-D5F23B432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D67AB95-9834-254F-E95E-6E57D9BA71E9}"/>
              </a:ext>
            </a:extLst>
          </p:cNvPr>
          <p:cNvSpPr txBox="1"/>
          <p:nvPr/>
        </p:nvSpPr>
        <p:spPr>
          <a:xfrm>
            <a:off x="308919" y="889686"/>
            <a:ext cx="6254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0" b="1" dirty="0"/>
              <a:t>6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3D95890-2390-4F9C-C603-2CF0C8F4A3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304" t="33043" r="51414" b="41499"/>
          <a:stretch/>
        </p:blipFill>
        <p:spPr>
          <a:xfrm>
            <a:off x="1930998" y="0"/>
            <a:ext cx="8330004" cy="687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828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CD61B-4F17-CAFD-470A-E5E610E6A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5C8B0C1-91B6-4660-350B-A5CFFE967E1C}"/>
              </a:ext>
            </a:extLst>
          </p:cNvPr>
          <p:cNvSpPr txBox="1"/>
          <p:nvPr/>
        </p:nvSpPr>
        <p:spPr>
          <a:xfrm>
            <a:off x="308919" y="889686"/>
            <a:ext cx="6254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0" b="1" dirty="0"/>
              <a:t>8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69F106D-A62A-CF54-2C18-0BC88EE4AB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54" t="33336" r="74541" b="41813"/>
          <a:stretch/>
        </p:blipFill>
        <p:spPr>
          <a:xfrm>
            <a:off x="1767016" y="0"/>
            <a:ext cx="86330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190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2CAC3-0C61-E874-45FF-7BF44F459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DE0A1F4-03CA-B483-0785-9F0244F21D85}"/>
              </a:ext>
            </a:extLst>
          </p:cNvPr>
          <p:cNvSpPr txBox="1"/>
          <p:nvPr/>
        </p:nvSpPr>
        <p:spPr>
          <a:xfrm>
            <a:off x="308919" y="492599"/>
            <a:ext cx="6254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0" b="1" dirty="0"/>
              <a:t>9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BA38D02-2609-B7EC-092B-5F2BD06FE4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6665" r="50000" b="8059"/>
          <a:stretch/>
        </p:blipFill>
        <p:spPr>
          <a:xfrm>
            <a:off x="0" y="1397516"/>
            <a:ext cx="12210077" cy="446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975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79292-589E-F912-9E77-7BDC93FA8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A3973D5-6DEF-4136-7B0F-79A61F06DA9E}"/>
              </a:ext>
            </a:extLst>
          </p:cNvPr>
          <p:cNvSpPr txBox="1"/>
          <p:nvPr/>
        </p:nvSpPr>
        <p:spPr>
          <a:xfrm>
            <a:off x="308919" y="889686"/>
            <a:ext cx="10663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0" b="1" dirty="0"/>
              <a:t>10</a:t>
            </a:r>
            <a:endParaRPr kumimoji="1" lang="ja-JP" altLang="en-US" sz="6000" b="1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0B0A1BB-75A1-3952-C601-38133A8558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000" t="64912" r="25529" b="7823"/>
          <a:stretch/>
        </p:blipFill>
        <p:spPr>
          <a:xfrm>
            <a:off x="1937952" y="76549"/>
            <a:ext cx="8316096" cy="669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966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0B630-1ECF-D3BD-D7D8-102F5CEB9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EBD54EC-B589-B4AE-E01A-8B05D4CFBA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4260" t="65642" r="529"/>
          <a:stretch/>
        </p:blipFill>
        <p:spPr>
          <a:xfrm>
            <a:off x="2693771" y="-20785"/>
            <a:ext cx="7006281" cy="689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125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632652E-2928-53EB-42EA-0191250ACB51}"/>
              </a:ext>
            </a:extLst>
          </p:cNvPr>
          <p:cNvSpPr txBox="1"/>
          <p:nvPr/>
        </p:nvSpPr>
        <p:spPr>
          <a:xfrm>
            <a:off x="4873640" y="133571"/>
            <a:ext cx="3289683" cy="64633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highlight>
                  <a:srgbClr val="FFFF00"/>
                </a:highlight>
              </a:rPr>
              <a:t>Steamed Rice</a:t>
            </a:r>
            <a:endParaRPr kumimoji="1" lang="ja-JP" altLang="en-US" sz="3600" b="1">
              <a:highlight>
                <a:srgbClr val="FFFF00"/>
              </a:highlight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D37C19B-B783-2DCD-FC2D-3402ECEB015B}"/>
              </a:ext>
            </a:extLst>
          </p:cNvPr>
          <p:cNvSpPr txBox="1"/>
          <p:nvPr/>
        </p:nvSpPr>
        <p:spPr>
          <a:xfrm>
            <a:off x="237427" y="607990"/>
            <a:ext cx="3381054" cy="64633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3600" b="1"/>
              <a:t>麹菌</a:t>
            </a:r>
            <a:r>
              <a:rPr lang="en-US" altLang="ja-JP" sz="3600" b="1" dirty="0"/>
              <a:t> Koji Mold</a:t>
            </a:r>
            <a:endParaRPr kumimoji="1" lang="ja-JP" altLang="en-US" sz="3600" b="1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FB362F8-3159-CE5A-56E9-7F33FA3E3BDC}"/>
              </a:ext>
            </a:extLst>
          </p:cNvPr>
          <p:cNvSpPr txBox="1"/>
          <p:nvPr/>
        </p:nvSpPr>
        <p:spPr>
          <a:xfrm>
            <a:off x="4420737" y="3351555"/>
            <a:ext cx="3759362" cy="64633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3600" b="1">
                <a:highlight>
                  <a:srgbClr val="00FF00"/>
                </a:highlight>
              </a:rPr>
              <a:t>酒母</a:t>
            </a:r>
            <a:r>
              <a:rPr kumimoji="1" lang="en-US" altLang="ja-JP" sz="3600" b="1" dirty="0">
                <a:highlight>
                  <a:srgbClr val="00FF00"/>
                </a:highlight>
              </a:rPr>
              <a:t>Yeast</a:t>
            </a:r>
            <a:r>
              <a:rPr kumimoji="1" lang="ja-JP" altLang="en-US" sz="3600" b="1">
                <a:highlight>
                  <a:srgbClr val="00FF00"/>
                </a:highlight>
              </a:rPr>
              <a:t> </a:t>
            </a:r>
            <a:r>
              <a:rPr kumimoji="1" lang="en-US" altLang="ja-JP" sz="3600" b="1" dirty="0">
                <a:highlight>
                  <a:srgbClr val="00FF00"/>
                </a:highlight>
              </a:rPr>
              <a:t>Mash</a:t>
            </a:r>
            <a:endParaRPr kumimoji="1" lang="ja-JP" altLang="en-US" sz="3600" b="1">
              <a:highlight>
                <a:srgbClr val="00FF00"/>
              </a:highlight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E1D057F-C897-3562-094E-AFBC6079F74D}"/>
              </a:ext>
            </a:extLst>
          </p:cNvPr>
          <p:cNvSpPr txBox="1"/>
          <p:nvPr/>
        </p:nvSpPr>
        <p:spPr>
          <a:xfrm>
            <a:off x="645344" y="1966005"/>
            <a:ext cx="3775393" cy="64633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3600" b="1">
                <a:highlight>
                  <a:srgbClr val="00FFFF"/>
                </a:highlight>
              </a:rPr>
              <a:t>麹</a:t>
            </a:r>
            <a:r>
              <a:rPr lang="en-US" altLang="ja-JP" sz="3600" b="1" dirty="0">
                <a:highlight>
                  <a:srgbClr val="00FFFF"/>
                </a:highlight>
              </a:rPr>
              <a:t>Koji (Enzyme)</a:t>
            </a:r>
            <a:endParaRPr kumimoji="1" lang="ja-JP" altLang="en-US" sz="3600" b="1">
              <a:highlight>
                <a:srgbClr val="00FFFF"/>
              </a:highlight>
            </a:endParaRPr>
          </a:p>
        </p:txBody>
      </p:sp>
      <p:sp>
        <p:nvSpPr>
          <p:cNvPr id="8" name="下矢印 7">
            <a:extLst>
              <a:ext uri="{FF2B5EF4-FFF2-40B4-BE49-F238E27FC236}">
                <a16:creationId xmlns:a16="http://schemas.microsoft.com/office/drawing/2014/main" id="{C4FDE5B6-FBC0-E367-2EB1-C128007C332C}"/>
              </a:ext>
            </a:extLst>
          </p:cNvPr>
          <p:cNvSpPr/>
          <p:nvPr/>
        </p:nvSpPr>
        <p:spPr>
          <a:xfrm rot="2542063">
            <a:off x="4500582" y="668467"/>
            <a:ext cx="481914" cy="152125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下矢印 8">
            <a:extLst>
              <a:ext uri="{FF2B5EF4-FFF2-40B4-BE49-F238E27FC236}">
                <a16:creationId xmlns:a16="http://schemas.microsoft.com/office/drawing/2014/main" id="{8211B2E9-4CC9-7BB1-AEC3-F4FC1EDC13F6}"/>
              </a:ext>
            </a:extLst>
          </p:cNvPr>
          <p:cNvSpPr/>
          <p:nvPr/>
        </p:nvSpPr>
        <p:spPr>
          <a:xfrm rot="17541312">
            <a:off x="3738023" y="925697"/>
            <a:ext cx="580767" cy="65724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245F063-E200-7258-D464-AC6DB2FE1069}"/>
              </a:ext>
            </a:extLst>
          </p:cNvPr>
          <p:cNvSpPr txBox="1"/>
          <p:nvPr/>
        </p:nvSpPr>
        <p:spPr>
          <a:xfrm>
            <a:off x="1243070" y="2609797"/>
            <a:ext cx="3557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</a:rPr>
              <a:t>Change Starch to Sugar</a:t>
            </a: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11" name="下矢印 10">
            <a:extLst>
              <a:ext uri="{FF2B5EF4-FFF2-40B4-BE49-F238E27FC236}">
                <a16:creationId xmlns:a16="http://schemas.microsoft.com/office/drawing/2014/main" id="{D277D45A-3686-53A2-7963-FA0E4273C375}"/>
              </a:ext>
            </a:extLst>
          </p:cNvPr>
          <p:cNvSpPr/>
          <p:nvPr/>
        </p:nvSpPr>
        <p:spPr>
          <a:xfrm rot="16200000">
            <a:off x="4890750" y="1646403"/>
            <a:ext cx="580984" cy="1321660"/>
          </a:xfrm>
          <a:prstGeom prst="downArrow">
            <a:avLst>
              <a:gd name="adj1" fmla="val 50000"/>
              <a:gd name="adj2" fmla="val 4791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下矢印 11">
            <a:extLst>
              <a:ext uri="{FF2B5EF4-FFF2-40B4-BE49-F238E27FC236}">
                <a16:creationId xmlns:a16="http://schemas.microsoft.com/office/drawing/2014/main" id="{36B82C6A-51A7-6B1A-A8B0-4CB82BE9726E}"/>
              </a:ext>
            </a:extLst>
          </p:cNvPr>
          <p:cNvSpPr/>
          <p:nvPr/>
        </p:nvSpPr>
        <p:spPr>
          <a:xfrm>
            <a:off x="5842070" y="936501"/>
            <a:ext cx="481914" cy="241505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1DAAC6F-E168-1BD9-6B2C-E86075C77370}"/>
              </a:ext>
            </a:extLst>
          </p:cNvPr>
          <p:cNvSpPr txBox="1"/>
          <p:nvPr/>
        </p:nvSpPr>
        <p:spPr>
          <a:xfrm>
            <a:off x="6913711" y="1324705"/>
            <a:ext cx="1463862" cy="64633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3600" b="1" dirty="0"/>
              <a:t>Yeast</a:t>
            </a:r>
            <a:endParaRPr kumimoji="1" lang="ja-JP" altLang="en-US" sz="3600" b="1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0EAE148-5841-17C9-2795-D3ECA4C203E3}"/>
              </a:ext>
            </a:extLst>
          </p:cNvPr>
          <p:cNvSpPr txBox="1"/>
          <p:nvPr/>
        </p:nvSpPr>
        <p:spPr>
          <a:xfrm>
            <a:off x="6927538" y="2413059"/>
            <a:ext cx="1502334" cy="64633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3600" b="1" dirty="0"/>
              <a:t>Water</a:t>
            </a:r>
            <a:endParaRPr kumimoji="1" lang="ja-JP" altLang="en-US" sz="3600" b="1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3ECBE6D-6225-EAE0-4734-76FD54CEE9DC}"/>
              </a:ext>
            </a:extLst>
          </p:cNvPr>
          <p:cNvSpPr txBox="1"/>
          <p:nvPr/>
        </p:nvSpPr>
        <p:spPr>
          <a:xfrm>
            <a:off x="4718823" y="5665247"/>
            <a:ext cx="7114503" cy="92333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5400" b="1">
                <a:highlight>
                  <a:srgbClr val="FF00FF"/>
                </a:highlight>
              </a:rPr>
              <a:t>もろみ</a:t>
            </a:r>
            <a:r>
              <a:rPr kumimoji="1" lang="en-US" altLang="ja-JP" sz="5400" b="1" dirty="0" err="1">
                <a:highlight>
                  <a:srgbClr val="FF00FF"/>
                </a:highlight>
              </a:rPr>
              <a:t>Moromi</a:t>
            </a:r>
            <a:r>
              <a:rPr kumimoji="1" lang="en-US" altLang="ja-JP" sz="5400" b="1" dirty="0">
                <a:highlight>
                  <a:srgbClr val="FF00FF"/>
                </a:highlight>
              </a:rPr>
              <a:t> Mash</a:t>
            </a:r>
            <a:endParaRPr kumimoji="1" lang="ja-JP" altLang="en-US" sz="5400" b="1">
              <a:highlight>
                <a:srgbClr val="FF00FF"/>
              </a:highlight>
            </a:endParaRPr>
          </a:p>
        </p:txBody>
      </p:sp>
      <p:sp>
        <p:nvSpPr>
          <p:cNvPr id="19" name="下矢印 18">
            <a:extLst>
              <a:ext uri="{FF2B5EF4-FFF2-40B4-BE49-F238E27FC236}">
                <a16:creationId xmlns:a16="http://schemas.microsoft.com/office/drawing/2014/main" id="{52524B0E-2E2C-417E-4B88-CD59E0655832}"/>
              </a:ext>
            </a:extLst>
          </p:cNvPr>
          <p:cNvSpPr/>
          <p:nvPr/>
        </p:nvSpPr>
        <p:spPr>
          <a:xfrm rot="5400000">
            <a:off x="6244529" y="1308212"/>
            <a:ext cx="547906" cy="59212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下矢印 20">
            <a:extLst>
              <a:ext uri="{FF2B5EF4-FFF2-40B4-BE49-F238E27FC236}">
                <a16:creationId xmlns:a16="http://schemas.microsoft.com/office/drawing/2014/main" id="{E36C22F5-323B-37BA-5816-2AD8BD4F03B7}"/>
              </a:ext>
            </a:extLst>
          </p:cNvPr>
          <p:cNvSpPr/>
          <p:nvPr/>
        </p:nvSpPr>
        <p:spPr>
          <a:xfrm rot="5400000">
            <a:off x="6224587" y="2384683"/>
            <a:ext cx="587790" cy="59212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A175641-869C-CACE-8DA4-B7C1269C67DC}"/>
              </a:ext>
            </a:extLst>
          </p:cNvPr>
          <p:cNvSpPr txBox="1"/>
          <p:nvPr/>
        </p:nvSpPr>
        <p:spPr>
          <a:xfrm>
            <a:off x="2240405" y="3992640"/>
            <a:ext cx="6383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</a:rPr>
              <a:t>Fermentation (</a:t>
            </a:r>
            <a:r>
              <a:rPr kumimoji="1" lang="en-US" altLang="ja-JP" sz="2400" dirty="0" err="1">
                <a:solidFill>
                  <a:srgbClr val="FF0000"/>
                </a:solidFill>
              </a:rPr>
              <a:t>sugar+water</a:t>
            </a:r>
            <a:r>
              <a:rPr kumimoji="1" lang="ja-JP" altLang="en-US" sz="2400">
                <a:solidFill>
                  <a:srgbClr val="FF0000"/>
                </a:solidFill>
              </a:rPr>
              <a:t>→</a:t>
            </a:r>
            <a:r>
              <a:rPr kumimoji="1" lang="en-US" altLang="ja-JP" sz="2400" dirty="0">
                <a:solidFill>
                  <a:srgbClr val="FF0000"/>
                </a:solidFill>
              </a:rPr>
              <a:t>alcohol+CO2)</a:t>
            </a: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23" name="屈折矢印 22">
            <a:extLst>
              <a:ext uri="{FF2B5EF4-FFF2-40B4-BE49-F238E27FC236}">
                <a16:creationId xmlns:a16="http://schemas.microsoft.com/office/drawing/2014/main" id="{FBBD6EA1-5906-956D-74EE-97D4B7B21940}"/>
              </a:ext>
            </a:extLst>
          </p:cNvPr>
          <p:cNvSpPr/>
          <p:nvPr/>
        </p:nvSpPr>
        <p:spPr>
          <a:xfrm rot="10800000" flipH="1">
            <a:off x="8276077" y="455511"/>
            <a:ext cx="1683470" cy="5209735"/>
          </a:xfrm>
          <a:prstGeom prst="bentUpArrow">
            <a:avLst>
              <a:gd name="adj1" fmla="val 22945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下矢印 23">
            <a:extLst>
              <a:ext uri="{FF2B5EF4-FFF2-40B4-BE49-F238E27FC236}">
                <a16:creationId xmlns:a16="http://schemas.microsoft.com/office/drawing/2014/main" id="{00EFDE6E-E138-40B4-2143-3BE821D044AF}"/>
              </a:ext>
            </a:extLst>
          </p:cNvPr>
          <p:cNvSpPr/>
          <p:nvPr/>
        </p:nvSpPr>
        <p:spPr>
          <a:xfrm rot="16200000">
            <a:off x="8662161" y="2207222"/>
            <a:ext cx="580984" cy="828216"/>
          </a:xfrm>
          <a:prstGeom prst="downArrow">
            <a:avLst>
              <a:gd name="adj1" fmla="val 50000"/>
              <a:gd name="adj2" fmla="val 4791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下矢印 24">
            <a:extLst>
              <a:ext uri="{FF2B5EF4-FFF2-40B4-BE49-F238E27FC236}">
                <a16:creationId xmlns:a16="http://schemas.microsoft.com/office/drawing/2014/main" id="{F0E2C2B0-CA73-C5EE-C26B-284F443907A0}"/>
              </a:ext>
            </a:extLst>
          </p:cNvPr>
          <p:cNvSpPr/>
          <p:nvPr/>
        </p:nvSpPr>
        <p:spPr>
          <a:xfrm rot="16200000">
            <a:off x="8524578" y="3163153"/>
            <a:ext cx="580984" cy="1077989"/>
          </a:xfrm>
          <a:prstGeom prst="downArrow">
            <a:avLst>
              <a:gd name="adj1" fmla="val 50000"/>
              <a:gd name="adj2" fmla="val 4791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屈折矢印 25">
            <a:extLst>
              <a:ext uri="{FF2B5EF4-FFF2-40B4-BE49-F238E27FC236}">
                <a16:creationId xmlns:a16="http://schemas.microsoft.com/office/drawing/2014/main" id="{0C2BC46F-9688-DF35-A002-CDD1C8EEDD9A}"/>
              </a:ext>
            </a:extLst>
          </p:cNvPr>
          <p:cNvSpPr/>
          <p:nvPr/>
        </p:nvSpPr>
        <p:spPr>
          <a:xfrm rot="5400000">
            <a:off x="3940029" y="-260975"/>
            <a:ext cx="2231379" cy="8596693"/>
          </a:xfrm>
          <a:prstGeom prst="bentUpArrow">
            <a:avLst>
              <a:gd name="adj1" fmla="val 17039"/>
              <a:gd name="adj2" fmla="val 15842"/>
              <a:gd name="adj3" fmla="val 1614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5949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226</Words>
  <Application>Microsoft Macintosh PowerPoint</Application>
  <PresentationFormat>ワイド画面</PresentationFormat>
  <Paragraphs>37</Paragraphs>
  <Slides>13</Slides>
  <Notes>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8" baseType="lpstr">
      <vt:lpstr>HGPSoeiKakugothicUB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謙哉 若狭</dc:creator>
  <cp:lastModifiedBy>謙哉 若狭</cp:lastModifiedBy>
  <cp:revision>4</cp:revision>
  <dcterms:created xsi:type="dcterms:W3CDTF">2025-06-06T06:04:15Z</dcterms:created>
  <dcterms:modified xsi:type="dcterms:W3CDTF">2025-10-02T11:12:34Z</dcterms:modified>
</cp:coreProperties>
</file>